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6CA49-7866-C446-87C6-E6FE91B61A97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0804E-B2EC-3440-9C29-F6C3E9068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7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generally look for demographic representation; we like that our board is small (5 Trustees), though it can be a problem if one is absent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0804E-B2EC-3440-9C29-F6C3E9068E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28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iendstnlibraries.org/wp-content/uploads/Comparison-of-Responsibilities-Tennessee-2013.pdf" TargetMode="External"/><Relationship Id="rId2" Type="http://schemas.openxmlformats.org/officeDocument/2006/relationships/hyperlink" Target="http://www.slideshare.net/vtgoodideas/trustee-orientation-for-vermont-public-librar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la.org/united/truste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Capacity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Strengthening Trustee &amp; Friends Boards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477" y="533400"/>
            <a:ext cx="949325" cy="1154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77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8" y="2248347"/>
            <a:ext cx="3863524" cy="4609653"/>
          </a:xfrm>
        </p:spPr>
        <p:txBody>
          <a:bodyPr/>
          <a:lstStyle/>
          <a:p>
            <a:r>
              <a:rPr lang="en-US" dirty="0" smtClean="0"/>
              <a:t>Municipal Library</a:t>
            </a:r>
          </a:p>
          <a:p>
            <a:r>
              <a:rPr lang="en-US" dirty="0" smtClean="0"/>
              <a:t>New Building: 2001</a:t>
            </a:r>
          </a:p>
          <a:p>
            <a:r>
              <a:rPr lang="en-US" dirty="0" smtClean="0"/>
              <a:t>Serves a Population of 3,400</a:t>
            </a:r>
          </a:p>
          <a:p>
            <a:r>
              <a:rPr lang="en-US" dirty="0" smtClean="0"/>
              <a:t>Approx. 2,000 Patrons</a:t>
            </a:r>
          </a:p>
          <a:p>
            <a:r>
              <a:rPr lang="en-US" dirty="0" smtClean="0"/>
              <a:t>Staff: 2.5 FTE; 21 Volunteers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Hartland Public Library</a:t>
            </a:r>
            <a:endParaRPr lang="en-US" dirty="0"/>
          </a:p>
        </p:txBody>
      </p:sp>
      <p:pic>
        <p:nvPicPr>
          <p:cNvPr id="4" name="Picture 3" descr="pixnew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200" y="4430182"/>
            <a:ext cx="4314450" cy="230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12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5-person Board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Elected to Serve a 3-Year Term; Max. 2 Terms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Composition: Ages 45-60; Working Professionals or Full-Time Caregivers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Current Board Actively Seeks Out New Trustees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Trustees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9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Understand the Library’s Mission and its Role in the Community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Good Spokespeople: Can attend a Select Board Meeting and/or Town Meeting and Advocate for the Library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Connected to Other Community Organizations </a:t>
            </a:r>
          </a:p>
          <a:p>
            <a:endParaRPr lang="en-US" sz="1200" dirty="0" smtClean="0"/>
          </a:p>
          <a:p>
            <a:r>
              <a:rPr lang="en-US" dirty="0" smtClean="0"/>
              <a:t>Right “Fit”—Personality and Attitude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look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00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Meeting with Library Director and Trustees Chair to Discuss:</a:t>
            </a:r>
          </a:p>
          <a:p>
            <a:pPr lvl="1"/>
            <a:r>
              <a:rPr lang="en-US" dirty="0" smtClean="0"/>
              <a:t>By-laws </a:t>
            </a:r>
          </a:p>
          <a:p>
            <a:pPr lvl="1"/>
            <a:r>
              <a:rPr lang="en-US" dirty="0" smtClean="0"/>
              <a:t>Library Policies</a:t>
            </a:r>
          </a:p>
          <a:p>
            <a:pPr lvl="1"/>
            <a:r>
              <a:rPr lang="en-US" dirty="0" smtClean="0"/>
              <a:t>Staff—Names and Roles</a:t>
            </a:r>
          </a:p>
          <a:p>
            <a:pPr lvl="1"/>
            <a:r>
              <a:rPr lang="en-US" i="1" dirty="0" smtClean="0"/>
              <a:t>Trustee Manual </a:t>
            </a:r>
            <a:r>
              <a:rPr lang="en-US" dirty="0" smtClean="0"/>
              <a:t>from the Vermont </a:t>
            </a:r>
            <a:r>
              <a:rPr lang="en-US" dirty="0" err="1" smtClean="0"/>
              <a:t>Dept</a:t>
            </a:r>
            <a:r>
              <a:rPr lang="en-US" dirty="0" smtClean="0"/>
              <a:t> of Libraries</a:t>
            </a:r>
          </a:p>
          <a:p>
            <a:pPr lvl="1"/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5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Trustees are Encouraged to Attend Conferences (Library Pays All Costs)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Annual Volunteer Appreciation Lunch: Networking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Future Ideas: </a:t>
            </a:r>
          </a:p>
          <a:p>
            <a:pPr lvl="1"/>
            <a:r>
              <a:rPr lang="en-US" dirty="0" smtClean="0"/>
              <a:t>Annual “Refresher” on Role of Trustees</a:t>
            </a:r>
          </a:p>
          <a:p>
            <a:pPr lvl="1"/>
            <a:r>
              <a:rPr lang="en-US" dirty="0" smtClean="0"/>
              <a:t>Board of Trustees Self-Assessment</a:t>
            </a:r>
          </a:p>
          <a:p>
            <a:pPr lvl="1"/>
            <a:r>
              <a:rPr lang="en-US" dirty="0" smtClean="0"/>
              <a:t>Other? (Looking for Ideas!)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6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Vermont Dept. of Libraries Trustee Orientation:</a:t>
            </a:r>
          </a:p>
          <a:p>
            <a:pPr lvl="1"/>
            <a:r>
              <a:rPr lang="en-US" u="sng" dirty="0">
                <a:hlinkClick r:id="rId2"/>
              </a:rPr>
              <a:t>http://www.slideshare.net/vtgoodideas/trustee-orientation-for-vermont-public-libraries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Friends </a:t>
            </a:r>
            <a:r>
              <a:rPr lang="en-US" dirty="0"/>
              <a:t>of Tennessee Libraries:</a:t>
            </a:r>
          </a:p>
          <a:p>
            <a:pPr lvl="1"/>
            <a:r>
              <a:rPr lang="en-US" u="sng" dirty="0">
                <a:hlinkClick r:id="rId3"/>
              </a:rPr>
              <a:t>http://www.friendstnlibraries.org/wp-content/uploads/Comparison-of-Responsibilities-Tennessee-2013.pdf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United for Libraries:</a:t>
            </a:r>
          </a:p>
          <a:p>
            <a:pPr lvl="1"/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://www.ala.org/united/trustees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12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Friends of the Hartland Public Library—History:</a:t>
            </a:r>
          </a:p>
          <a:p>
            <a:pPr lvl="1"/>
            <a:r>
              <a:rPr lang="en-US" dirty="0" smtClean="0"/>
              <a:t>Small Group; Focused on Raising Funds for the Library Building in 2001; “Burned Out”; No Longer Very Active</a:t>
            </a:r>
          </a:p>
          <a:p>
            <a:pPr lvl="1"/>
            <a:r>
              <a:rPr lang="en-US" dirty="0" smtClean="0"/>
              <a:t>Big Event: 4</a:t>
            </a:r>
            <a:r>
              <a:rPr lang="en-US" baseline="30000" dirty="0" smtClean="0"/>
              <a:t>th</a:t>
            </a:r>
            <a:r>
              <a:rPr lang="en-US" dirty="0" smtClean="0"/>
              <a:t> of July Book Sale</a:t>
            </a:r>
          </a:p>
          <a:p>
            <a:pPr lvl="1"/>
            <a:r>
              <a:rPr lang="en-US" dirty="0"/>
              <a:t>Funding is Limited ($1200-1500 annually</a:t>
            </a:r>
            <a:r>
              <a:rPr lang="en-US" dirty="0" smtClean="0"/>
              <a:t>); </a:t>
            </a:r>
            <a:r>
              <a:rPr lang="en-US" dirty="0"/>
              <a:t>we think strategically about requests to them (e.g. not as interested in technology investments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Friends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48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 Closer Connection Between Friends of HPL and Trustees:</a:t>
            </a:r>
          </a:p>
          <a:p>
            <a:pPr marL="0" indent="0">
              <a:buNone/>
            </a:pPr>
            <a:endParaRPr lang="en-US" sz="1200" dirty="0" smtClean="0"/>
          </a:p>
          <a:p>
            <a:pPr marL="731520" lvl="2"/>
            <a:r>
              <a:rPr lang="en-US" dirty="0" smtClean="0"/>
              <a:t>Invitation to Monthly Trustees </a:t>
            </a:r>
            <a:r>
              <a:rPr lang="en-US" dirty="0"/>
              <a:t>Meeting </a:t>
            </a:r>
          </a:p>
          <a:p>
            <a:pPr marL="365760" lvl="2" indent="0">
              <a:buNone/>
            </a:pPr>
            <a:endParaRPr lang="en-US" sz="1200" dirty="0" smtClean="0"/>
          </a:p>
          <a:p>
            <a:pPr marL="731520" lvl="2"/>
            <a:r>
              <a:rPr lang="en-US" dirty="0" smtClean="0"/>
              <a:t>Working </a:t>
            </a:r>
            <a:r>
              <a:rPr lang="en-US" dirty="0"/>
              <a:t>Group for our Annual </a:t>
            </a:r>
            <a:r>
              <a:rPr lang="en-US" dirty="0" smtClean="0"/>
              <a:t>Appeal</a:t>
            </a:r>
          </a:p>
          <a:p>
            <a:pPr marL="365760" lvl="2" indent="0">
              <a:buNone/>
            </a:pPr>
            <a:endParaRPr lang="en-US" sz="1200" dirty="0" smtClean="0"/>
          </a:p>
          <a:p>
            <a:pPr marL="731520" lvl="2"/>
            <a:r>
              <a:rPr lang="en-US" dirty="0" smtClean="0"/>
              <a:t>Encourage Friends</a:t>
            </a:r>
            <a:r>
              <a:rPr lang="en-US" dirty="0"/>
              <a:t> </a:t>
            </a:r>
            <a:r>
              <a:rPr lang="en-US" dirty="0" smtClean="0"/>
              <a:t>to Open up Membership</a:t>
            </a:r>
          </a:p>
          <a:p>
            <a:pPr marL="365760" lvl="2" indent="0">
              <a:buNone/>
            </a:pPr>
            <a:endParaRPr lang="en-US" dirty="0" smtClean="0"/>
          </a:p>
          <a:p>
            <a:pPr marL="731520" lvl="2"/>
            <a:r>
              <a:rPr lang="en-US" dirty="0" smtClean="0"/>
              <a:t>Other?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537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1532</TotalTime>
  <Words>330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Building Capacity</vt:lpstr>
      <vt:lpstr>Hartland Public Library</vt:lpstr>
      <vt:lpstr>Our Trustees</vt:lpstr>
      <vt:lpstr>What do we look for?</vt:lpstr>
      <vt:lpstr>Training</vt:lpstr>
      <vt:lpstr>Ongoing Support</vt:lpstr>
      <vt:lpstr>Online Resources</vt:lpstr>
      <vt:lpstr>Working with Friends</vt:lpstr>
      <vt:lpstr>Future Efforts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Lannon</dc:creator>
  <cp:lastModifiedBy>mara.siegel</cp:lastModifiedBy>
  <cp:revision>24</cp:revision>
  <dcterms:created xsi:type="dcterms:W3CDTF">2015-11-01T11:29:01Z</dcterms:created>
  <dcterms:modified xsi:type="dcterms:W3CDTF">2015-11-13T17:36:23Z</dcterms:modified>
</cp:coreProperties>
</file>