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256" r:id="rId2"/>
    <p:sldId id="257" r:id="rId3"/>
    <p:sldId id="285" r:id="rId4"/>
    <p:sldId id="258" r:id="rId5"/>
    <p:sldId id="293" r:id="rId6"/>
    <p:sldId id="295" r:id="rId7"/>
    <p:sldId id="296" r:id="rId8"/>
    <p:sldId id="260" r:id="rId9"/>
    <p:sldId id="313" r:id="rId10"/>
    <p:sldId id="314" r:id="rId11"/>
    <p:sldId id="315" r:id="rId12"/>
    <p:sldId id="316" r:id="rId13"/>
    <p:sldId id="317" r:id="rId14"/>
    <p:sldId id="318" r:id="rId15"/>
    <p:sldId id="391" r:id="rId16"/>
    <p:sldId id="392" r:id="rId17"/>
    <p:sldId id="374" r:id="rId18"/>
    <p:sldId id="400" r:id="rId19"/>
    <p:sldId id="401" r:id="rId20"/>
    <p:sldId id="402" r:id="rId21"/>
    <p:sldId id="382" r:id="rId22"/>
    <p:sldId id="403" r:id="rId23"/>
    <p:sldId id="378" r:id="rId24"/>
    <p:sldId id="377" r:id="rId25"/>
    <p:sldId id="379" r:id="rId26"/>
    <p:sldId id="375" r:id="rId27"/>
    <p:sldId id="380" r:id="rId28"/>
    <p:sldId id="393" r:id="rId29"/>
    <p:sldId id="286" r:id="rId30"/>
    <p:sldId id="297" r:id="rId31"/>
    <p:sldId id="298" r:id="rId32"/>
    <p:sldId id="299" r:id="rId33"/>
    <p:sldId id="287" r:id="rId34"/>
    <p:sldId id="327" r:id="rId35"/>
    <p:sldId id="319" r:id="rId36"/>
    <p:sldId id="320" r:id="rId37"/>
    <p:sldId id="321" r:id="rId38"/>
    <p:sldId id="322" r:id="rId39"/>
    <p:sldId id="270" r:id="rId40"/>
    <p:sldId id="271" r:id="rId41"/>
    <p:sldId id="323" r:id="rId42"/>
    <p:sldId id="273" r:id="rId43"/>
    <p:sldId id="324" r:id="rId44"/>
    <p:sldId id="325" r:id="rId45"/>
    <p:sldId id="394" r:id="rId46"/>
    <p:sldId id="363" r:id="rId47"/>
    <p:sldId id="365" r:id="rId48"/>
    <p:sldId id="420" r:id="rId49"/>
    <p:sldId id="421" r:id="rId50"/>
    <p:sldId id="367" r:id="rId51"/>
    <p:sldId id="366" r:id="rId52"/>
    <p:sldId id="301" r:id="rId53"/>
    <p:sldId id="338" r:id="rId54"/>
    <p:sldId id="339" r:id="rId55"/>
    <p:sldId id="340" r:id="rId56"/>
    <p:sldId id="341" r:id="rId57"/>
    <p:sldId id="348" r:id="rId58"/>
    <p:sldId id="343" r:id="rId59"/>
    <p:sldId id="345" r:id="rId60"/>
    <p:sldId id="342" r:id="rId61"/>
    <p:sldId id="346" r:id="rId62"/>
    <p:sldId id="347" r:id="rId63"/>
    <p:sldId id="349" r:id="rId64"/>
    <p:sldId id="350" r:id="rId65"/>
    <p:sldId id="351" r:id="rId66"/>
    <p:sldId id="352" r:id="rId67"/>
    <p:sldId id="353" r:id="rId68"/>
    <p:sldId id="354" r:id="rId69"/>
    <p:sldId id="355" r:id="rId70"/>
    <p:sldId id="356" r:id="rId71"/>
    <p:sldId id="357" r:id="rId72"/>
    <p:sldId id="358" r:id="rId73"/>
    <p:sldId id="359" r:id="rId74"/>
    <p:sldId id="395" r:id="rId75"/>
    <p:sldId id="396" r:id="rId76"/>
    <p:sldId id="397" r:id="rId77"/>
    <p:sldId id="398" r:id="rId78"/>
    <p:sldId id="404" r:id="rId79"/>
    <p:sldId id="405" r:id="rId80"/>
    <p:sldId id="361" r:id="rId81"/>
    <p:sldId id="331" r:id="rId82"/>
    <p:sldId id="362" r:id="rId83"/>
    <p:sldId id="406" r:id="rId84"/>
    <p:sldId id="407" r:id="rId85"/>
    <p:sldId id="290" r:id="rId86"/>
    <p:sldId id="368" r:id="rId87"/>
    <p:sldId id="289" r:id="rId88"/>
    <p:sldId id="282" r:id="rId8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223D"/>
    <a:srgbClr val="152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3653" autoAdjust="0"/>
  </p:normalViewPr>
  <p:slideViewPr>
    <p:cSldViewPr snapToGrid="0">
      <p:cViewPr varScale="1">
        <p:scale>
          <a:sx n="41" d="100"/>
          <a:sy n="41" d="100"/>
        </p:scale>
        <p:origin x="1626" y="48"/>
      </p:cViewPr>
      <p:guideLst/>
    </p:cSldViewPr>
  </p:slideViewPr>
  <p:outlineViewPr>
    <p:cViewPr>
      <p:scale>
        <a:sx n="33" d="100"/>
        <a:sy n="33" d="100"/>
      </p:scale>
      <p:origin x="0" y="-1416"/>
    </p:cViewPr>
  </p:outlineViewPr>
  <p:notesTextViewPr>
    <p:cViewPr>
      <p:scale>
        <a:sx n="1" d="1"/>
        <a:sy n="1" d="1"/>
      </p:scale>
      <p:origin x="0" y="0"/>
    </p:cViewPr>
  </p:notesTextViewPr>
  <p:notesViewPr>
    <p:cSldViewPr snapToGrid="0">
      <p:cViewPr varScale="1">
        <p:scale>
          <a:sx n="55" d="100"/>
          <a:sy n="55" d="100"/>
        </p:scale>
        <p:origin x="286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0B7220-8B8B-4773-8AD2-818F72634A90}"/>
              </a:ext>
            </a:extLst>
          </p:cNvPr>
          <p:cNvSpPr>
            <a:spLocks noGrp="1"/>
          </p:cNvSpPr>
          <p:nvPr>
            <p:ph type="hdr" sz="quarter"/>
          </p:nvPr>
        </p:nvSpPr>
        <p:spPr>
          <a:xfrm>
            <a:off x="0" y="0"/>
            <a:ext cx="3011488" cy="463550"/>
          </a:xfrm>
          <a:prstGeom prst="rect">
            <a:avLst/>
          </a:prstGeom>
        </p:spPr>
        <p:txBody>
          <a:bodyPr vert="horz" lIns="91436" tIns="45718" rIns="91436" bIns="45718" rtlCol="0"/>
          <a:lstStyle>
            <a:lvl1pPr algn="l">
              <a:defRPr sz="1200"/>
            </a:lvl1pPr>
          </a:lstStyle>
          <a:p>
            <a:endParaRPr lang="en-US"/>
          </a:p>
        </p:txBody>
      </p:sp>
      <p:sp>
        <p:nvSpPr>
          <p:cNvPr id="3" name="Date Placeholder 2">
            <a:extLst>
              <a:ext uri="{FF2B5EF4-FFF2-40B4-BE49-F238E27FC236}">
                <a16:creationId xmlns:a16="http://schemas.microsoft.com/office/drawing/2014/main" id="{47BEA600-6F8D-4BC1-BA20-4E0723722546}"/>
              </a:ext>
            </a:extLst>
          </p:cNvPr>
          <p:cNvSpPr>
            <a:spLocks noGrp="1"/>
          </p:cNvSpPr>
          <p:nvPr>
            <p:ph type="dt" sz="quarter" idx="1"/>
          </p:nvPr>
        </p:nvSpPr>
        <p:spPr>
          <a:xfrm>
            <a:off x="3937000" y="0"/>
            <a:ext cx="3011488" cy="463550"/>
          </a:xfrm>
          <a:prstGeom prst="rect">
            <a:avLst/>
          </a:prstGeom>
        </p:spPr>
        <p:txBody>
          <a:bodyPr vert="horz" lIns="91436" tIns="45718" rIns="91436" bIns="45718" rtlCol="0"/>
          <a:lstStyle>
            <a:lvl1pPr algn="r">
              <a:defRPr sz="1200"/>
            </a:lvl1pPr>
          </a:lstStyle>
          <a:p>
            <a:fld id="{9B83B423-C614-451A-A9B7-541FE100BDF4}" type="datetimeFigureOut">
              <a:rPr lang="en-US" smtClean="0"/>
              <a:t>10/9/2019</a:t>
            </a:fld>
            <a:endParaRPr lang="en-US"/>
          </a:p>
        </p:txBody>
      </p:sp>
      <p:sp>
        <p:nvSpPr>
          <p:cNvPr id="4" name="Footer Placeholder 3">
            <a:extLst>
              <a:ext uri="{FF2B5EF4-FFF2-40B4-BE49-F238E27FC236}">
                <a16:creationId xmlns:a16="http://schemas.microsoft.com/office/drawing/2014/main" id="{595C5157-3BC0-4F29-8959-7E63C423DFCD}"/>
              </a:ext>
            </a:extLst>
          </p:cNvPr>
          <p:cNvSpPr>
            <a:spLocks noGrp="1"/>
          </p:cNvSpPr>
          <p:nvPr>
            <p:ph type="ftr" sz="quarter" idx="2"/>
          </p:nvPr>
        </p:nvSpPr>
        <p:spPr>
          <a:xfrm>
            <a:off x="0" y="8772526"/>
            <a:ext cx="3011488" cy="463550"/>
          </a:xfrm>
          <a:prstGeom prst="rect">
            <a:avLst/>
          </a:prstGeom>
        </p:spPr>
        <p:txBody>
          <a:bodyPr vert="horz" lIns="91436" tIns="45718" rIns="91436" bIns="457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1309A6-CD45-4F30-9765-F04585098AB5}"/>
              </a:ext>
            </a:extLst>
          </p:cNvPr>
          <p:cNvSpPr>
            <a:spLocks noGrp="1"/>
          </p:cNvSpPr>
          <p:nvPr>
            <p:ph type="sldNum" sz="quarter" idx="3"/>
          </p:nvPr>
        </p:nvSpPr>
        <p:spPr>
          <a:xfrm>
            <a:off x="3937000" y="8772526"/>
            <a:ext cx="3011488" cy="463550"/>
          </a:xfrm>
          <a:prstGeom prst="rect">
            <a:avLst/>
          </a:prstGeom>
        </p:spPr>
        <p:txBody>
          <a:bodyPr vert="horz" lIns="91436" tIns="45718" rIns="91436" bIns="45718" rtlCol="0" anchor="b"/>
          <a:lstStyle>
            <a:lvl1pPr algn="r">
              <a:defRPr sz="1200"/>
            </a:lvl1pPr>
          </a:lstStyle>
          <a:p>
            <a:fld id="{0EA22A2C-81F1-4818-B6A8-4117EBE59616}" type="slidenum">
              <a:rPr lang="en-US" smtClean="0"/>
              <a:t>‹#›</a:t>
            </a:fld>
            <a:endParaRPr lang="en-US"/>
          </a:p>
        </p:txBody>
      </p:sp>
    </p:spTree>
    <p:extLst>
      <p:ext uri="{BB962C8B-B14F-4D97-AF65-F5344CB8AC3E}">
        <p14:creationId xmlns:p14="http://schemas.microsoft.com/office/powerpoint/2010/main" val="242742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Image Placeholder 8">
            <a:extLst>
              <a:ext uri="{FF2B5EF4-FFF2-40B4-BE49-F238E27FC236}">
                <a16:creationId xmlns:a16="http://schemas.microsoft.com/office/drawing/2014/main" id="{0424A7DD-A8A9-4699-B783-735183D41537}"/>
              </a:ext>
            </a:extLst>
          </p:cNvPr>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36" tIns="45718" rIns="91436" bIns="45718" rtlCol="0" anchor="ctr"/>
          <a:lstStyle/>
          <a:p>
            <a:endParaRPr lang="en-US"/>
          </a:p>
        </p:txBody>
      </p:sp>
    </p:spTree>
    <p:extLst>
      <p:ext uri="{BB962C8B-B14F-4D97-AF65-F5344CB8AC3E}">
        <p14:creationId xmlns:p14="http://schemas.microsoft.com/office/powerpoint/2010/main" val="646047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1</a:t>
            </a:fld>
            <a:endParaRPr lang="en-US"/>
          </a:p>
        </p:txBody>
      </p:sp>
    </p:spTree>
    <p:extLst>
      <p:ext uri="{BB962C8B-B14F-4D97-AF65-F5344CB8AC3E}">
        <p14:creationId xmlns:p14="http://schemas.microsoft.com/office/powerpoint/2010/main" val="62563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8D73AC5-E820-4F68-87EE-23E2823D0196}"/>
              </a:ext>
            </a:extLst>
          </p:cNvPr>
          <p:cNvSpPr>
            <a:spLocks noGrp="1"/>
          </p:cNvSpPr>
          <p:nvPr>
            <p:ph type="body" idx="1"/>
          </p:nvPr>
        </p:nvSpPr>
        <p:spPr/>
        <p:txBody>
          <a:bodyPr/>
          <a:lstStyle/>
          <a:p>
            <a:pPr defTabSz="924872"/>
            <a:r>
              <a:rPr lang="en-US"/>
              <a:t>Agenda materials need to be sent out so that trustees have plenty of time to review them prior to the meeting. Read materials and keep track of questions you have so you can ask them at the meeting (or send them ahead to the director or Trustee chair so that responses can be gathered/prepared). Important that all trustees attend all meetings – otherwise, won’t have informed decisions that allow everyone to have a voice in the discussion. Also, will waste time catching people up. </a:t>
            </a:r>
          </a:p>
          <a:p>
            <a:endParaRPr lang="en-US" dirty="0"/>
          </a:p>
        </p:txBody>
      </p:sp>
      <p:sp>
        <p:nvSpPr>
          <p:cNvPr id="3" name="Slide Image Placeholder 2">
            <a:extLst>
              <a:ext uri="{FF2B5EF4-FFF2-40B4-BE49-F238E27FC236}">
                <a16:creationId xmlns:a16="http://schemas.microsoft.com/office/drawing/2014/main" id="{9881AF0A-7C6F-403F-8397-041C9D27837E}"/>
              </a:ext>
            </a:extLst>
          </p:cNvPr>
          <p:cNvSpPr>
            <a:spLocks noGrp="1" noRot="1" noChangeAspect="1"/>
          </p:cNvSpPr>
          <p:nvPr>
            <p:ph type="sldImg"/>
          </p:nvPr>
        </p:nvSpPr>
        <p:spPr/>
      </p:sp>
    </p:spTree>
    <p:extLst>
      <p:ext uri="{BB962C8B-B14F-4D97-AF65-F5344CB8AC3E}">
        <p14:creationId xmlns:p14="http://schemas.microsoft.com/office/powerpoint/2010/main" val="34976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B167D3-2B51-412B-AD0A-2189A5549A38}"/>
              </a:ext>
            </a:extLst>
          </p:cNvPr>
          <p:cNvSpPr>
            <a:spLocks noGrp="1"/>
          </p:cNvSpPr>
          <p:nvPr>
            <p:ph type="body" idx="1"/>
          </p:nvPr>
        </p:nvSpPr>
        <p:spPr/>
        <p:txBody>
          <a:bodyPr/>
          <a:lstStyle/>
          <a:p>
            <a:pPr defTabSz="924872"/>
            <a:r>
              <a:rPr lang="en-US" dirty="0"/>
              <a:t>Need to know the laws that govern your work and the work of the library. </a:t>
            </a:r>
          </a:p>
          <a:p>
            <a:endParaRPr lang="en-US" dirty="0"/>
          </a:p>
        </p:txBody>
      </p:sp>
      <p:sp>
        <p:nvSpPr>
          <p:cNvPr id="3" name="Slide Image Placeholder 2">
            <a:extLst>
              <a:ext uri="{FF2B5EF4-FFF2-40B4-BE49-F238E27FC236}">
                <a16:creationId xmlns:a16="http://schemas.microsoft.com/office/drawing/2014/main" id="{0B83418D-5E5A-48E1-B5C4-540F7F934FF5}"/>
              </a:ext>
            </a:extLst>
          </p:cNvPr>
          <p:cNvSpPr>
            <a:spLocks noGrp="1" noRot="1" noChangeAspect="1"/>
          </p:cNvSpPr>
          <p:nvPr>
            <p:ph type="sldImg"/>
          </p:nvPr>
        </p:nvSpPr>
        <p:spPr/>
      </p:sp>
    </p:spTree>
    <p:extLst>
      <p:ext uri="{BB962C8B-B14F-4D97-AF65-F5344CB8AC3E}">
        <p14:creationId xmlns:p14="http://schemas.microsoft.com/office/powerpoint/2010/main" val="3217398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038FBBA-AAD6-4F97-A1E3-4AEA937A4A7D}"/>
              </a:ext>
            </a:extLst>
          </p:cNvPr>
          <p:cNvSpPr>
            <a:spLocks noGrp="1"/>
          </p:cNvSpPr>
          <p:nvPr>
            <p:ph type="body" idx="1"/>
          </p:nvPr>
        </p:nvSpPr>
        <p:spPr/>
        <p:txBody>
          <a:bodyPr/>
          <a:lstStyle/>
          <a:p>
            <a:pPr defTabSz="924872"/>
            <a:r>
              <a:rPr lang="en-US" dirty="0"/>
              <a:t>Need to be a user of the library. Experience the resources and services to get a user perspective. </a:t>
            </a:r>
          </a:p>
          <a:p>
            <a:endParaRPr lang="en-US" dirty="0"/>
          </a:p>
        </p:txBody>
      </p:sp>
      <p:sp>
        <p:nvSpPr>
          <p:cNvPr id="3" name="Slide Image Placeholder 2">
            <a:extLst>
              <a:ext uri="{FF2B5EF4-FFF2-40B4-BE49-F238E27FC236}">
                <a16:creationId xmlns:a16="http://schemas.microsoft.com/office/drawing/2014/main" id="{564EEF26-C56A-4732-A69B-027279D7EDD3}"/>
              </a:ext>
            </a:extLst>
          </p:cNvPr>
          <p:cNvSpPr>
            <a:spLocks noGrp="1" noRot="1" noChangeAspect="1"/>
          </p:cNvSpPr>
          <p:nvPr>
            <p:ph type="sldImg"/>
          </p:nvPr>
        </p:nvSpPr>
        <p:spPr/>
      </p:sp>
    </p:spTree>
    <p:extLst>
      <p:ext uri="{BB962C8B-B14F-4D97-AF65-F5344CB8AC3E}">
        <p14:creationId xmlns:p14="http://schemas.microsoft.com/office/powerpoint/2010/main" val="60081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D2D708-3850-46F6-BB6F-1833152025BB}"/>
              </a:ext>
            </a:extLst>
          </p:cNvPr>
          <p:cNvSpPr>
            <a:spLocks noGrp="1"/>
          </p:cNvSpPr>
          <p:nvPr>
            <p:ph type="body" idx="1"/>
          </p:nvPr>
        </p:nvSpPr>
        <p:spPr/>
        <p:txBody>
          <a:bodyPr/>
          <a:lstStyle/>
          <a:p>
            <a:pPr defTabSz="924872"/>
            <a:r>
              <a:rPr lang="en-US" dirty="0"/>
              <a:t>As a trustee, you are a representative of the library – an ambassador. The Board’s voice as an advocate for importance of the library as an institution. </a:t>
            </a:r>
          </a:p>
          <a:p>
            <a:endParaRPr lang="en-US" dirty="0"/>
          </a:p>
        </p:txBody>
      </p:sp>
      <p:sp>
        <p:nvSpPr>
          <p:cNvPr id="3" name="Slide Image Placeholder 2">
            <a:extLst>
              <a:ext uri="{FF2B5EF4-FFF2-40B4-BE49-F238E27FC236}">
                <a16:creationId xmlns:a16="http://schemas.microsoft.com/office/drawing/2014/main" id="{5C5EAF3D-1024-42AB-90C7-B4739815B49B}"/>
              </a:ext>
            </a:extLst>
          </p:cNvPr>
          <p:cNvSpPr>
            <a:spLocks noGrp="1" noRot="1" noChangeAspect="1"/>
          </p:cNvSpPr>
          <p:nvPr>
            <p:ph type="sldImg"/>
          </p:nvPr>
        </p:nvSpPr>
        <p:spPr/>
      </p:sp>
    </p:spTree>
    <p:extLst>
      <p:ext uri="{BB962C8B-B14F-4D97-AF65-F5344CB8AC3E}">
        <p14:creationId xmlns:p14="http://schemas.microsoft.com/office/powerpoint/2010/main" val="119188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1ECBEE-EAAB-4684-A65D-39E3395F4276}"/>
              </a:ext>
            </a:extLst>
          </p:cNvPr>
          <p:cNvSpPr>
            <a:spLocks noGrp="1"/>
          </p:cNvSpPr>
          <p:nvPr>
            <p:ph type="body" idx="1"/>
          </p:nvPr>
        </p:nvSpPr>
        <p:spPr/>
        <p:txBody>
          <a:bodyPr/>
          <a:lstStyle/>
          <a:p>
            <a:pPr defTabSz="924872"/>
            <a:r>
              <a:rPr lang="en-US" dirty="0"/>
              <a:t>Be plugged into/aware of the changing needs of your community and how your library fits into larger trends. United for Libraries from ALA. Trustee Conference. Library Journal. </a:t>
            </a:r>
          </a:p>
          <a:p>
            <a:endParaRPr lang="en-US" dirty="0"/>
          </a:p>
        </p:txBody>
      </p:sp>
      <p:sp>
        <p:nvSpPr>
          <p:cNvPr id="3" name="Slide Image Placeholder 2">
            <a:extLst>
              <a:ext uri="{FF2B5EF4-FFF2-40B4-BE49-F238E27FC236}">
                <a16:creationId xmlns:a16="http://schemas.microsoft.com/office/drawing/2014/main" id="{2B3E8F27-D7DF-4624-820C-8075CEBF621E}"/>
              </a:ext>
            </a:extLst>
          </p:cNvPr>
          <p:cNvSpPr>
            <a:spLocks noGrp="1" noRot="1" noChangeAspect="1"/>
          </p:cNvSpPr>
          <p:nvPr>
            <p:ph type="sldImg"/>
          </p:nvPr>
        </p:nvSpPr>
        <p:spPr/>
      </p:sp>
    </p:spTree>
    <p:extLst>
      <p:ext uri="{BB962C8B-B14F-4D97-AF65-F5344CB8AC3E}">
        <p14:creationId xmlns:p14="http://schemas.microsoft.com/office/powerpoint/2010/main" val="284828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15</a:t>
            </a:fld>
            <a:endParaRPr lang="en-US"/>
          </a:p>
        </p:txBody>
      </p:sp>
    </p:spTree>
    <p:extLst>
      <p:ext uri="{BB962C8B-B14F-4D97-AF65-F5344CB8AC3E}">
        <p14:creationId xmlns:p14="http://schemas.microsoft.com/office/powerpoint/2010/main" val="3219154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r>
              <a:rPr lang="en-US" dirty="0"/>
              <a:t>Amazing language in the statutes that recognizes the importance of public libraries.</a:t>
            </a:r>
          </a:p>
          <a:p>
            <a:endParaRPr lang="en-US" dirty="0"/>
          </a:p>
          <a:p>
            <a:r>
              <a:rPr lang="en-US" dirty="0"/>
              <a:t>State Statute set up public libraries to emphasize the important role of the trustees to guide the library’s direction and to protect the privacy of library users. The success of the public library depends a great deal on the wisdom, guidance, and strategic thinking of its volunteer board. </a:t>
            </a:r>
          </a:p>
          <a:p>
            <a:endParaRPr lang="en-US" dirty="0"/>
          </a:p>
          <a:p>
            <a:r>
              <a:rPr lang="en-US" dirty="0"/>
              <a:t>And as this statute language emphasizes, libraries are essential to our democracy. The work you do is vital.</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16</a:t>
            </a:fld>
            <a:endParaRPr lang="en-US"/>
          </a:p>
        </p:txBody>
      </p:sp>
    </p:spTree>
    <p:extLst>
      <p:ext uri="{BB962C8B-B14F-4D97-AF65-F5344CB8AC3E}">
        <p14:creationId xmlns:p14="http://schemas.microsoft.com/office/powerpoint/2010/main" val="149174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r>
              <a:rPr lang="en-US" dirty="0"/>
              <a:t>The legislature has set it up so that there is a division of powers – to protect our patrons from the threat of having their library usage monitored by the government. If people are going to be true participants in a democracy and have the freedom to read and access materials with a true promise of privacy, then they need to know that their </a:t>
            </a:r>
            <a:r>
              <a:rPr lang="en-US" dirty="0" err="1"/>
              <a:t>SelectBoard</a:t>
            </a:r>
            <a:r>
              <a:rPr lang="en-US" dirty="0"/>
              <a:t> does not have the power to dictate what materials are available and monitor what individual patrons are accessing. At the same time, it’s very important for the trustees to work closely with the Town Administration, Town Clerk, and </a:t>
            </a:r>
            <a:r>
              <a:rPr lang="en-US" dirty="0" err="1"/>
              <a:t>SelectBoard</a:t>
            </a:r>
            <a:r>
              <a:rPr lang="en-US" dirty="0"/>
              <a:t> – because we are all in this together, especially in the small towns of Vermont. We are all here to serve our patrons/taxpayers.</a:t>
            </a:r>
          </a:p>
          <a:p>
            <a:pPr marL="231217" indent="-231217">
              <a:buAutoNum type="arabicPeriod"/>
            </a:pPr>
            <a:r>
              <a:rPr lang="en-US" dirty="0"/>
              <a:t>So what powers do the Trustees have? It’s important to know them – and the limits of them.</a:t>
            </a:r>
          </a:p>
          <a:p>
            <a:pPr marL="231217" indent="-231217">
              <a:buAutoNum type="arabicPeriod"/>
            </a:pPr>
            <a:r>
              <a:rPr lang="en-US" dirty="0"/>
              <a:t>So – making sure the </a:t>
            </a:r>
            <a:r>
              <a:rPr lang="en-US" dirty="0" err="1"/>
              <a:t>Selectboard</a:t>
            </a:r>
            <a:r>
              <a:rPr lang="en-US" dirty="0"/>
              <a:t> and Town Admin know what you have jurisdiction over is important – while also making sure to play nice and follow procedures, benefits, and expectations set forth in other Town Departments or – if you deviate – make sure you can clearly articulate why you feel it’s important to do so.</a:t>
            </a:r>
          </a:p>
          <a:p>
            <a:pPr marL="231217" indent="-23121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17</a:t>
            </a:fld>
            <a:endParaRPr lang="en-US"/>
          </a:p>
        </p:txBody>
      </p:sp>
    </p:spTree>
    <p:extLst>
      <p:ext uri="{BB962C8B-B14F-4D97-AF65-F5344CB8AC3E}">
        <p14:creationId xmlns:p14="http://schemas.microsoft.com/office/powerpoint/2010/main" val="384719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18</a:t>
            </a:fld>
            <a:endParaRPr lang="en-US"/>
          </a:p>
        </p:txBody>
      </p:sp>
    </p:spTree>
    <p:extLst>
      <p:ext uri="{BB962C8B-B14F-4D97-AF65-F5344CB8AC3E}">
        <p14:creationId xmlns:p14="http://schemas.microsoft.com/office/powerpoint/2010/main" val="391869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39">
              <a:defRPr/>
            </a:pPr>
            <a:r>
              <a:rPr lang="en-US" dirty="0"/>
              <a:t>Library Trustees and </a:t>
            </a:r>
            <a:r>
              <a:rPr lang="en-US" dirty="0" err="1"/>
              <a:t>Selectboards</a:t>
            </a:r>
            <a:r>
              <a:rPr lang="en-US" dirty="0"/>
              <a:t> can work together to assess the community – to turn outward and see what the community needs and how the library and the town can work together to meet those needs. Community Needs Assessments can help the Town create its overall Town Plan – and can help the library connect with institutions, organizations, businesses, and other community members to meet a range of needs.</a:t>
            </a:r>
          </a:p>
          <a:p>
            <a:endParaRPr lang="en-US" dirty="0"/>
          </a:p>
        </p:txBody>
      </p:sp>
    </p:spTree>
    <p:extLst>
      <p:ext uri="{BB962C8B-B14F-4D97-AF65-F5344CB8AC3E}">
        <p14:creationId xmlns:p14="http://schemas.microsoft.com/office/powerpoint/2010/main" val="63639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r>
              <a:rPr lang="en-US" dirty="0"/>
              <a:t>Amazing language in the statutes that recognizes the importance of public libraries.</a:t>
            </a:r>
          </a:p>
          <a:p>
            <a:endParaRPr lang="en-US" dirty="0"/>
          </a:p>
          <a:p>
            <a:r>
              <a:rPr lang="en-US" dirty="0"/>
              <a:t>State Statute set up public libraries to emphasize the important role of the trustees to guide the library’s direction and to protect the privacy of library users. The success of the public library depends a great deal on the wisdom, guidance, and strategic thinking of its volunteer board. </a:t>
            </a:r>
          </a:p>
          <a:p>
            <a:endParaRPr lang="en-US" dirty="0"/>
          </a:p>
          <a:p>
            <a:r>
              <a:rPr lang="en-US" dirty="0"/>
              <a:t>And as this statute language emphasizes, libraries are essential to our democracy. The work you do is vital.</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2</a:t>
            </a:fld>
            <a:endParaRPr lang="en-US"/>
          </a:p>
        </p:txBody>
      </p:sp>
    </p:spTree>
    <p:extLst>
      <p:ext uri="{BB962C8B-B14F-4D97-AF65-F5344CB8AC3E}">
        <p14:creationId xmlns:p14="http://schemas.microsoft.com/office/powerpoint/2010/main" val="331290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39">
              <a:defRPr/>
            </a:pPr>
            <a:r>
              <a:rPr lang="en-US" dirty="0"/>
              <a:t>Involve the library in community-wide initiatives – ex: Town Plan, Community Celebrations, Community Revitalization efforts, Opioid Awareness or other Drug Taskforces, Block Parties, (and Town Meeting). The library is the one place where people from all parts of your community gather to access resources and see their neighbors – and socialize with the librarians. Because of this, librarians often hear the concerns of a wide range of community members – and know about the struggles people in your community face. Librarians are resourceful – and passionate about connecting people with resources. People use the library for a large number of reasons – and you can connect with the library and – in doing so – connect with a wide range of the taxpayers in your community.</a:t>
            </a:r>
          </a:p>
          <a:p>
            <a:endParaRPr lang="en-US" dirty="0"/>
          </a:p>
        </p:txBody>
      </p:sp>
    </p:spTree>
    <p:extLst>
      <p:ext uri="{BB962C8B-B14F-4D97-AF65-F5344CB8AC3E}">
        <p14:creationId xmlns:p14="http://schemas.microsoft.com/office/powerpoint/2010/main" val="1221071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5B167D3-2B51-412B-AD0A-2189A5549A38}"/>
              </a:ext>
            </a:extLst>
          </p:cNvPr>
          <p:cNvSpPr>
            <a:spLocks noGrp="1"/>
          </p:cNvSpPr>
          <p:nvPr>
            <p:ph type="body" idx="1"/>
          </p:nvPr>
        </p:nvSpPr>
        <p:spPr/>
        <p:txBody>
          <a:bodyPr/>
          <a:lstStyle/>
          <a:p>
            <a:r>
              <a:rPr lang="en-US" dirty="0"/>
              <a:t>Librarians are good at collecting information. If your town needs to research something, consider connecting with your librarian to see what resources they might have or what research they can do.</a:t>
            </a:r>
          </a:p>
          <a:p>
            <a:endParaRPr lang="en-US" dirty="0"/>
          </a:p>
          <a:p>
            <a:r>
              <a:rPr lang="en-US" dirty="0"/>
              <a:t>If you need to disseminate information to the town, consider approaching the library for help in doing so. They see a wide-range of people and are good advocates.</a:t>
            </a:r>
          </a:p>
        </p:txBody>
      </p:sp>
      <p:sp>
        <p:nvSpPr>
          <p:cNvPr id="3" name="Slide Image Placeholder 2">
            <a:extLst>
              <a:ext uri="{FF2B5EF4-FFF2-40B4-BE49-F238E27FC236}">
                <a16:creationId xmlns:a16="http://schemas.microsoft.com/office/drawing/2014/main" id="{0B83418D-5E5A-48E1-B5C4-540F7F934FF5}"/>
              </a:ext>
            </a:extLst>
          </p:cNvPr>
          <p:cNvSpPr>
            <a:spLocks noGrp="1" noRot="1" noChangeAspect="1"/>
          </p:cNvSpPr>
          <p:nvPr>
            <p:ph type="sldImg"/>
          </p:nvPr>
        </p:nvSpPr>
        <p:spPr/>
      </p:sp>
    </p:spTree>
    <p:extLst>
      <p:ext uri="{BB962C8B-B14F-4D97-AF65-F5344CB8AC3E}">
        <p14:creationId xmlns:p14="http://schemas.microsoft.com/office/powerpoint/2010/main" val="24512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might not normally connect in life will bump into one another at the library. The services and resources offered by the library are available to everyone – regardless of religion, socioeconomic status, age, or ability. At some libraries in VT, the only time people see one another is when they attend book club or </a:t>
            </a:r>
            <a:r>
              <a:rPr lang="en-US" dirty="0" err="1"/>
              <a:t>storytime</a:t>
            </a:r>
            <a:r>
              <a:rPr lang="en-US" dirty="0"/>
              <a:t> – or when they read the latest edition of their favorite magazine. The good will that the majority of citizens have for public libraries draws people to their library. And the resourcefulness and innovative mindset of library workers results in unexpected programs and services that can meet a wide range of community needs.</a:t>
            </a:r>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22</a:t>
            </a:fld>
            <a:endParaRPr lang="en-US"/>
          </a:p>
        </p:txBody>
      </p:sp>
    </p:spTree>
    <p:extLst>
      <p:ext uri="{BB962C8B-B14F-4D97-AF65-F5344CB8AC3E}">
        <p14:creationId xmlns:p14="http://schemas.microsoft.com/office/powerpoint/2010/main" val="1654646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might not normally connect in life will bump into one another at the library. These interactions encourage civility, engagement, and relationship building. Libraries host programs that encourage citizens to engage in debate around tough questions. By fostering community engagement and civil discourse, libraries play a key role in preserving and strengthening our democracy. Libraries provide unfettered access to information – and in order for a democracy to function effectively, citizens need access to information so they can make informed decisions.</a:t>
            </a:r>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23</a:t>
            </a:fld>
            <a:endParaRPr lang="en-US"/>
          </a:p>
        </p:txBody>
      </p:sp>
    </p:spTree>
    <p:extLst>
      <p:ext uri="{BB962C8B-B14F-4D97-AF65-F5344CB8AC3E}">
        <p14:creationId xmlns:p14="http://schemas.microsoft.com/office/powerpoint/2010/main" val="3081838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library space is a valuable asset for the community –and most public libraries are eager to have their communities use the library space to meet their community’s needs. </a:t>
            </a:r>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24</a:t>
            </a:fld>
            <a:endParaRPr lang="en-US"/>
          </a:p>
        </p:txBody>
      </p:sp>
    </p:spTree>
    <p:extLst>
      <p:ext uri="{BB962C8B-B14F-4D97-AF65-F5344CB8AC3E}">
        <p14:creationId xmlns:p14="http://schemas.microsoft.com/office/powerpoint/2010/main" val="587715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Municipal Libraries – as part of the local government – are a fantastic way for taxpayers to have a positive interaction with their local government. In many towns, more taxpayers visit their local library than they do the clerk’s office. How can town officials and library directors to capitalize on this? </a:t>
            </a:r>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25</a:t>
            </a:fld>
            <a:endParaRPr lang="en-US"/>
          </a:p>
        </p:txBody>
      </p:sp>
    </p:spTree>
    <p:extLst>
      <p:ext uri="{BB962C8B-B14F-4D97-AF65-F5344CB8AC3E}">
        <p14:creationId xmlns:p14="http://schemas.microsoft.com/office/powerpoint/2010/main" val="1513977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purchase a physical or electronic copy of items that can be used by everyone. Rather than purchasing one copy and – when you are done with it – letting it sit on a shelf, libraries provide an easy way for resources to be used again and again. They are fundamentally green, renewable resource providers.</a:t>
            </a:r>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26</a:t>
            </a:fld>
            <a:endParaRPr lang="en-US"/>
          </a:p>
        </p:txBody>
      </p:sp>
    </p:spTree>
    <p:extLst>
      <p:ext uri="{BB962C8B-B14F-4D97-AF65-F5344CB8AC3E}">
        <p14:creationId xmlns:p14="http://schemas.microsoft.com/office/powerpoint/2010/main" val="703463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provide a wide range of materials and services at a relatively low cost per capita. In most towns, the per capita cost of the public library is less than the retail cost of 2 hardcover books. Taxpayers can access resources worth thousands of dollars- and through interlibrary loan tens-of-thousands of dollars -  for a very low investment of taxpayer funds. Taxpayers can access internet service, library events, and research assistance for the same low investment. There are few ROI better than that.</a:t>
            </a:r>
          </a:p>
        </p:txBody>
      </p:sp>
      <p:sp>
        <p:nvSpPr>
          <p:cNvPr id="4" name="Slide Number Placeholder 3"/>
          <p:cNvSpPr>
            <a:spLocks noGrp="1"/>
          </p:cNvSpPr>
          <p:nvPr>
            <p:ph type="sldNum" sz="quarter" idx="10"/>
          </p:nvPr>
        </p:nvSpPr>
        <p:spPr/>
        <p:txBody>
          <a:bodyPr lIns="95564" tIns="47782" rIns="95564" bIns="47782"/>
          <a:lstStyle/>
          <a:p>
            <a:fld id="{E8B01FCF-FC61-4021-A128-986CC6C22B38}" type="slidenum">
              <a:rPr lang="en-US" smtClean="0"/>
              <a:t>27</a:t>
            </a:fld>
            <a:endParaRPr lang="en-US"/>
          </a:p>
        </p:txBody>
      </p:sp>
    </p:spTree>
    <p:extLst>
      <p:ext uri="{BB962C8B-B14F-4D97-AF65-F5344CB8AC3E}">
        <p14:creationId xmlns:p14="http://schemas.microsoft.com/office/powerpoint/2010/main" val="129124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28</a:t>
            </a:fld>
            <a:endParaRPr lang="en-US"/>
          </a:p>
        </p:txBody>
      </p:sp>
    </p:spTree>
    <p:extLst>
      <p:ext uri="{BB962C8B-B14F-4D97-AF65-F5344CB8AC3E}">
        <p14:creationId xmlns:p14="http://schemas.microsoft.com/office/powerpoint/2010/main" val="475794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46267"/>
            <a:r>
              <a:rPr lang="en-US" dirty="0"/>
              <a:t>Trustees – by definition – have fiduciary (or held-in-trust) responsibilities. Common law of VT is established by over 2 centuries of cases which provide a foundation for understanding the fiduciary and proprietary duties of trustees. </a:t>
            </a:r>
          </a:p>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29</a:t>
            </a:fld>
            <a:endParaRPr lang="en-US"/>
          </a:p>
        </p:txBody>
      </p:sp>
    </p:spTree>
    <p:extLst>
      <p:ext uri="{BB962C8B-B14F-4D97-AF65-F5344CB8AC3E}">
        <p14:creationId xmlns:p14="http://schemas.microsoft.com/office/powerpoint/2010/main" val="83727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a:t>
            </a:fld>
            <a:endParaRPr lang="en-US"/>
          </a:p>
        </p:txBody>
      </p:sp>
    </p:spTree>
    <p:extLst>
      <p:ext uri="{BB962C8B-B14F-4D97-AF65-F5344CB8AC3E}">
        <p14:creationId xmlns:p14="http://schemas.microsoft.com/office/powerpoint/2010/main" val="1794977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r>
              <a:rPr lang="en-US" dirty="0"/>
              <a:t>Three Duties established by this Common Law: #1: Duty of Care or Diligence</a:t>
            </a:r>
          </a:p>
          <a:p>
            <a:endParaRPr lang="en-US" dirty="0"/>
          </a:p>
          <a:p>
            <a:pPr defTabSz="924872"/>
            <a:r>
              <a:rPr lang="en-US" dirty="0"/>
              <a:t>“Act with the care that a reasonably prudent person in a similar position would use under similar circumstances.”</a:t>
            </a:r>
          </a:p>
          <a:p>
            <a:endParaRPr lang="en-US" dirty="0"/>
          </a:p>
          <a:p>
            <a:pPr defTabSz="924872"/>
            <a:r>
              <a:rPr lang="en-US" dirty="0"/>
              <a:t>Perform duties in good faith</a:t>
            </a:r>
          </a:p>
          <a:p>
            <a:endParaRPr lang="en-US" dirty="0"/>
          </a:p>
          <a:p>
            <a:r>
              <a:rPr lang="en-US" dirty="0"/>
              <a:t>As Trustee, you are entrusted with the well-being of the library and expected to focus on the best interests of that library in your deliberations and trustee duties. This is why it’s so important to avoid appearance of conflict of interest.</a:t>
            </a:r>
          </a:p>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30</a:t>
            </a:fld>
            <a:endParaRPr lang="en-US"/>
          </a:p>
        </p:txBody>
      </p:sp>
    </p:spTree>
    <p:extLst>
      <p:ext uri="{BB962C8B-B14F-4D97-AF65-F5344CB8AC3E}">
        <p14:creationId xmlns:p14="http://schemas.microsoft.com/office/powerpoint/2010/main" val="4264962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380A4C-C043-4376-80A3-B34ACBFF4CB5}"/>
              </a:ext>
            </a:extLst>
          </p:cNvPr>
          <p:cNvSpPr>
            <a:spLocks noGrp="1"/>
          </p:cNvSpPr>
          <p:nvPr>
            <p:ph type="body" idx="1"/>
          </p:nvPr>
        </p:nvSpPr>
        <p:spPr/>
        <p:txBody>
          <a:bodyPr/>
          <a:lstStyle/>
          <a:p>
            <a:pPr defTabSz="924872"/>
            <a:r>
              <a:rPr lang="en-US" dirty="0">
                <a:solidFill>
                  <a:schemeClr val="tx1"/>
                </a:solidFill>
              </a:rPr>
              <a:t>Stay aware of the territory between personal activities which might hurt the library &amp; board activities</a:t>
            </a:r>
          </a:p>
          <a:p>
            <a:endParaRPr lang="en-US" dirty="0">
              <a:solidFill>
                <a:schemeClr val="tx1"/>
              </a:solidFill>
            </a:endParaRPr>
          </a:p>
          <a:p>
            <a:pPr defTabSz="924872"/>
            <a:r>
              <a:rPr lang="en-US" dirty="0">
                <a:solidFill>
                  <a:schemeClr val="tx1"/>
                </a:solidFill>
              </a:rPr>
              <a:t>Avoid even the appearance of a conflict of interest</a:t>
            </a:r>
          </a:p>
          <a:p>
            <a:endParaRPr lang="en-US" dirty="0">
              <a:solidFill>
                <a:schemeClr val="tx1"/>
              </a:solidFill>
            </a:endParaRPr>
          </a:p>
          <a:p>
            <a:pPr defTabSz="924872"/>
            <a:r>
              <a:rPr lang="en-US" dirty="0">
                <a:solidFill>
                  <a:schemeClr val="tx1"/>
                </a:solidFill>
              </a:rPr>
              <a:t>COI – mainly related to personal gain, and it comes into play especially in small communities when trustees might be related to an employee of the library, or might have a job outside their trustee duties that could appear to benefit from decisions the trustees make.</a:t>
            </a:r>
          </a:p>
          <a:p>
            <a:endParaRPr lang="en-US" dirty="0"/>
          </a:p>
        </p:txBody>
      </p:sp>
      <p:sp>
        <p:nvSpPr>
          <p:cNvPr id="3" name="Slide Image Placeholder 2">
            <a:extLst>
              <a:ext uri="{FF2B5EF4-FFF2-40B4-BE49-F238E27FC236}">
                <a16:creationId xmlns:a16="http://schemas.microsoft.com/office/drawing/2014/main" id="{1CF49167-B6B1-4AA6-9583-B09566CF6016}"/>
              </a:ext>
            </a:extLst>
          </p:cNvPr>
          <p:cNvSpPr>
            <a:spLocks noGrp="1" noRot="1" noChangeAspect="1"/>
          </p:cNvSpPr>
          <p:nvPr>
            <p:ph type="sldImg"/>
          </p:nvPr>
        </p:nvSpPr>
        <p:spPr/>
      </p:sp>
    </p:spTree>
    <p:extLst>
      <p:ext uri="{BB962C8B-B14F-4D97-AF65-F5344CB8AC3E}">
        <p14:creationId xmlns:p14="http://schemas.microsoft.com/office/powerpoint/2010/main" val="1956377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7C7FEDB-84E9-4505-85CA-4E32488A7923}"/>
              </a:ext>
            </a:extLst>
          </p:cNvPr>
          <p:cNvSpPr>
            <a:spLocks noGrp="1"/>
          </p:cNvSpPr>
          <p:nvPr>
            <p:ph type="body" idx="1"/>
          </p:nvPr>
        </p:nvSpPr>
        <p:spPr/>
        <p:txBody>
          <a:bodyPr/>
          <a:lstStyle/>
          <a:p>
            <a:pPr defTabSz="924872"/>
            <a:r>
              <a:rPr lang="en-US" dirty="0"/>
              <a:t>Understand the Statutes (Vermont &amp; Federal)</a:t>
            </a:r>
          </a:p>
          <a:p>
            <a:endParaRPr lang="en-US" dirty="0"/>
          </a:p>
          <a:p>
            <a:pPr defTabSz="924872"/>
            <a:r>
              <a:rPr lang="en-US" dirty="0"/>
              <a:t>Don’t overstep the powers given to the trustees</a:t>
            </a:r>
          </a:p>
          <a:p>
            <a:endParaRPr lang="en-US" dirty="0"/>
          </a:p>
          <a:p>
            <a:r>
              <a:rPr lang="en-US" dirty="0"/>
              <a:t>Important to know what laws govern your actions as a Trustee – everything from Open Meeting Law to your own bylaws – and avoid overstepping your duties.</a:t>
            </a:r>
          </a:p>
          <a:p>
            <a:endParaRPr lang="en-US" dirty="0"/>
          </a:p>
          <a:p>
            <a:r>
              <a:rPr lang="en-US" dirty="0"/>
              <a:t>Also why it’s important to have updated and accurate bylaws to effectively guide your work.</a:t>
            </a:r>
          </a:p>
          <a:p>
            <a:endParaRPr lang="en-US" dirty="0"/>
          </a:p>
        </p:txBody>
      </p:sp>
      <p:sp>
        <p:nvSpPr>
          <p:cNvPr id="3" name="Slide Image Placeholder 2">
            <a:extLst>
              <a:ext uri="{FF2B5EF4-FFF2-40B4-BE49-F238E27FC236}">
                <a16:creationId xmlns:a16="http://schemas.microsoft.com/office/drawing/2014/main" id="{C7F8330C-C362-4C6F-9043-4F1194976C99}"/>
              </a:ext>
            </a:extLst>
          </p:cNvPr>
          <p:cNvSpPr>
            <a:spLocks noGrp="1" noRot="1" noChangeAspect="1"/>
          </p:cNvSpPr>
          <p:nvPr>
            <p:ph type="sldImg"/>
          </p:nvPr>
        </p:nvSpPr>
        <p:spPr/>
      </p:sp>
    </p:spTree>
    <p:extLst>
      <p:ext uri="{BB962C8B-B14F-4D97-AF65-F5344CB8AC3E}">
        <p14:creationId xmlns:p14="http://schemas.microsoft.com/office/powerpoint/2010/main" val="726513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33</a:t>
            </a:fld>
            <a:endParaRPr lang="en-US"/>
          </a:p>
        </p:txBody>
      </p:sp>
    </p:spTree>
    <p:extLst>
      <p:ext uri="{BB962C8B-B14F-4D97-AF65-F5344CB8AC3E}">
        <p14:creationId xmlns:p14="http://schemas.microsoft.com/office/powerpoint/2010/main" val="1665601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34</a:t>
            </a:fld>
            <a:endParaRPr lang="en-US"/>
          </a:p>
        </p:txBody>
      </p:sp>
    </p:spTree>
    <p:extLst>
      <p:ext uri="{BB962C8B-B14F-4D97-AF65-F5344CB8AC3E}">
        <p14:creationId xmlns:p14="http://schemas.microsoft.com/office/powerpoint/2010/main" val="57219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35</a:t>
            </a:fld>
            <a:endParaRPr lang="en-US"/>
          </a:p>
        </p:txBody>
      </p:sp>
    </p:spTree>
    <p:extLst>
      <p:ext uri="{BB962C8B-B14F-4D97-AF65-F5344CB8AC3E}">
        <p14:creationId xmlns:p14="http://schemas.microsoft.com/office/powerpoint/2010/main" val="103633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24872">
              <a:defRPr/>
            </a:pPr>
            <a:r>
              <a:rPr lang="en-US" dirty="0">
                <a:solidFill>
                  <a:schemeClr val="tx1"/>
                </a:solidFill>
              </a:rPr>
              <a:t>NOTE: Applies regardless of the physical location of the members</a:t>
            </a:r>
          </a:p>
          <a:p>
            <a:endParaRPr lang="en-US" dirty="0">
              <a:solidFill>
                <a:schemeClr val="tx1"/>
              </a:solidFill>
            </a:endParaRPr>
          </a:p>
          <a:p>
            <a:r>
              <a:rPr lang="en-US" dirty="0">
                <a:solidFill>
                  <a:schemeClr val="tx1"/>
                </a:solidFill>
              </a:rPr>
              <a:t>Phone, web, email, and text conversations – no “reply all” </a:t>
            </a:r>
          </a:p>
          <a:p>
            <a:r>
              <a:rPr lang="en-US" dirty="0">
                <a:solidFill>
                  <a:schemeClr val="tx1"/>
                </a:solidFill>
              </a:rPr>
              <a:t>The members don’t all have to be in the same room at the same time for it to be considered a “meeting” under the Law. Furthermore, time is not a factor.</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36</a:t>
            </a:fld>
            <a:endParaRPr lang="en-US"/>
          </a:p>
        </p:txBody>
      </p:sp>
    </p:spTree>
    <p:extLst>
      <p:ext uri="{BB962C8B-B14F-4D97-AF65-F5344CB8AC3E}">
        <p14:creationId xmlns:p14="http://schemas.microsoft.com/office/powerpoint/2010/main" val="1123309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24872">
              <a:defRPr/>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37</a:t>
            </a:fld>
            <a:endParaRPr lang="en-US"/>
          </a:p>
        </p:txBody>
      </p:sp>
    </p:spTree>
    <p:extLst>
      <p:ext uri="{BB962C8B-B14F-4D97-AF65-F5344CB8AC3E}">
        <p14:creationId xmlns:p14="http://schemas.microsoft.com/office/powerpoint/2010/main" val="1029048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24872">
              <a:defRPr/>
            </a:pPr>
            <a:r>
              <a:rPr lang="en-US" dirty="0"/>
              <a:t>You are using taxpayer money – I recommend that you be as open and as transparent as possible. You want taxpayers and supporters to know that you are not hiding anything. That you are being forthright and honest in your governance of this amazing, important public resource. </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38</a:t>
            </a:fld>
            <a:endParaRPr lang="en-US"/>
          </a:p>
        </p:txBody>
      </p:sp>
    </p:spTree>
    <p:extLst>
      <p:ext uri="{BB962C8B-B14F-4D97-AF65-F5344CB8AC3E}">
        <p14:creationId xmlns:p14="http://schemas.microsoft.com/office/powerpoint/2010/main" val="3616401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r>
              <a:rPr lang="en-US" dirty="0"/>
              <a:t>Agenda – not needed for emergency meetings – timelines for posting get to in a bit.</a:t>
            </a:r>
          </a:p>
          <a:p>
            <a:r>
              <a:rPr lang="en-US" dirty="0"/>
              <a:t>VT League of Cities and Towns says: </a:t>
            </a:r>
            <a:r>
              <a:rPr lang="en-US" b="1" dirty="0"/>
              <a:t>items should only be added to that agenda when necessary to deal with an unforeseen occurrence or condition requiring immediate action</a:t>
            </a:r>
            <a:r>
              <a:rPr lang="en-US" dirty="0"/>
              <a:t>. In all other cases, an item that has not been listed on a posted agenda should not be discussed as a last-minute addition. Instead, the body should place the item on the agenda of their next regular meeting or, if necessary, call a duly-noticed special meeting to address that item. Taking this approach will assure that the public has adequate advance notice and an opportunity to be heard on all topics to be discussed and decided by the public body. </a:t>
            </a:r>
          </a:p>
          <a:p>
            <a:endParaRPr lang="en-US" dirty="0"/>
          </a:p>
          <a:p>
            <a:r>
              <a:rPr lang="en-US" dirty="0"/>
              <a:t>Public Comment – put on the agenda</a:t>
            </a:r>
          </a:p>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39</a:t>
            </a:fld>
            <a:endParaRPr lang="en-US"/>
          </a:p>
        </p:txBody>
      </p:sp>
    </p:spTree>
    <p:extLst>
      <p:ext uri="{BB962C8B-B14F-4D97-AF65-F5344CB8AC3E}">
        <p14:creationId xmlns:p14="http://schemas.microsoft.com/office/powerpoint/2010/main" val="5051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r>
              <a:rPr lang="en-US" dirty="0"/>
              <a:t>Well-Being of library is of utmost importance – and the purpose of the VTLIB is to support the institution of the library and its health, and that’s why we are here to train and support the governing board of the library: you!</a:t>
            </a:r>
          </a:p>
          <a:p>
            <a:pPr marL="231217" indent="-231217">
              <a:buAutoNum type="arabicPeriod"/>
            </a:pPr>
            <a:r>
              <a:rPr lang="en-US" dirty="0"/>
              <a:t>Need to be responsive – embed yourself deeply in the community so that library is essential to health of community, not an optional department. </a:t>
            </a:r>
          </a:p>
          <a:p>
            <a:pPr marL="231217" indent="-231217">
              <a:buAutoNum type="arabicPeriod"/>
            </a:pPr>
            <a:r>
              <a:rPr lang="en-US" dirty="0"/>
              <a:t>Open meeting law, local laws, ethical considerations – want to be squeaky clean</a:t>
            </a:r>
          </a:p>
          <a:p>
            <a:pPr marL="231217" indent="-231217">
              <a:buAutoNum type="arabicPeriod"/>
            </a:pPr>
            <a:r>
              <a:rPr lang="en-US" dirty="0"/>
              <a:t>Executive Session items</a:t>
            </a:r>
          </a:p>
          <a:p>
            <a:pPr marL="231217" indent="-231217">
              <a:buAutoNum type="arabicPeriod"/>
            </a:pPr>
            <a:r>
              <a:rPr lang="en-US" dirty="0"/>
              <a:t>Again  - well-being of library is most important. Your personal politics or preferences should not be part of the decision-making process.</a:t>
            </a:r>
          </a:p>
          <a:p>
            <a:pPr marL="231217" indent="-231217">
              <a:buAutoNum type="arabicPeriod"/>
            </a:pPr>
            <a:r>
              <a:rPr lang="en-US" dirty="0"/>
              <a:t>Involves a lot – strategic planning, succession planning, budget planning, advocacy – knowing what’s happening in the community and the world of libraries – and planning for resilience</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a:t>
            </a:fld>
            <a:endParaRPr lang="en-US"/>
          </a:p>
        </p:txBody>
      </p:sp>
    </p:spTree>
    <p:extLst>
      <p:ext uri="{BB962C8B-B14F-4D97-AF65-F5344CB8AC3E}">
        <p14:creationId xmlns:p14="http://schemas.microsoft.com/office/powerpoint/2010/main" val="2449710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40</a:t>
            </a:fld>
            <a:endParaRPr lang="en-US"/>
          </a:p>
        </p:txBody>
      </p:sp>
    </p:spTree>
    <p:extLst>
      <p:ext uri="{BB962C8B-B14F-4D97-AF65-F5344CB8AC3E}">
        <p14:creationId xmlns:p14="http://schemas.microsoft.com/office/powerpoint/2010/main" val="1223865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41</a:t>
            </a:fld>
            <a:endParaRPr lang="en-US"/>
          </a:p>
        </p:txBody>
      </p:sp>
    </p:spTree>
    <p:extLst>
      <p:ext uri="{BB962C8B-B14F-4D97-AF65-F5344CB8AC3E}">
        <p14:creationId xmlns:p14="http://schemas.microsoft.com/office/powerpoint/2010/main" val="570442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24872"/>
            <a:r>
              <a:rPr lang="en-US" dirty="0"/>
              <a:t>1. Make a motion to enter into Executive Session during the regular meeting and indicate the nature of the business to be discussed. State the specific statutory provision that gives authority to enter into an Executive Session – Ones that concern you will likely be real estate transactions or personnel issues. </a:t>
            </a:r>
          </a:p>
          <a:p>
            <a:pPr defTabSz="924872"/>
            <a:r>
              <a:rPr lang="en-US" dirty="0"/>
              <a:t>2. Vote must pass by majority to enter into Executive Session</a:t>
            </a:r>
          </a:p>
          <a:p>
            <a:pPr defTabSz="924872"/>
            <a:r>
              <a:rPr lang="en-US" dirty="0"/>
              <a:t>3. Wait outside</a:t>
            </a:r>
          </a:p>
          <a:p>
            <a:pPr defTabSz="924872"/>
            <a:endParaRPr lang="en-US" dirty="0">
              <a:solidFill>
                <a:schemeClr val="bg1"/>
              </a:solidFill>
            </a:endParaRPr>
          </a:p>
          <a:p>
            <a:endParaRPr lang="en-US" dirty="0"/>
          </a:p>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42</a:t>
            </a:fld>
            <a:endParaRPr lang="en-US"/>
          </a:p>
        </p:txBody>
      </p:sp>
    </p:spTree>
    <p:extLst>
      <p:ext uri="{BB962C8B-B14F-4D97-AF65-F5344CB8AC3E}">
        <p14:creationId xmlns:p14="http://schemas.microsoft.com/office/powerpoint/2010/main" val="1311257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24872"/>
            <a:r>
              <a:rPr lang="en-US" dirty="0"/>
              <a:t>1. In Executive Session the board discusses the issue, but does not make any decisions (except for entering into a real estate purchase option)</a:t>
            </a:r>
          </a:p>
          <a:p>
            <a:endParaRPr lang="en-US" dirty="0"/>
          </a:p>
          <a:p>
            <a:pPr defTabSz="924872"/>
            <a:r>
              <a:rPr lang="en-US" dirty="0"/>
              <a:t>2. Only the subject matter of the motion to enter Executive Session may be discussed</a:t>
            </a:r>
          </a:p>
          <a:p>
            <a:endParaRPr lang="en-US" dirty="0"/>
          </a:p>
          <a:p>
            <a:pPr defTabSz="924872"/>
            <a:r>
              <a:rPr lang="en-US" dirty="0"/>
              <a:t>3. All decisions resulting from the discussion must be voted on outside of Executive Session</a:t>
            </a:r>
          </a:p>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43</a:t>
            </a:fld>
            <a:endParaRPr lang="en-US"/>
          </a:p>
        </p:txBody>
      </p:sp>
    </p:spTree>
    <p:extLst>
      <p:ext uri="{BB962C8B-B14F-4D97-AF65-F5344CB8AC3E}">
        <p14:creationId xmlns:p14="http://schemas.microsoft.com/office/powerpoint/2010/main" val="310101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defTabSz="924872">
              <a:defRPr/>
            </a:pPr>
            <a:r>
              <a:rPr lang="en-US" dirty="0"/>
              <a:t>Most board members communicate by email or text</a:t>
            </a:r>
          </a:p>
          <a:p>
            <a:pPr defTabSz="924872">
              <a:defRPr/>
            </a:pPr>
            <a:r>
              <a:rPr lang="en-US" dirty="0"/>
              <a:t>When a quorum of board members discusses problems &amp; solutions by email or text, they effectively hold an unwarned meeting outside of public scrutiny</a:t>
            </a:r>
          </a:p>
          <a:p>
            <a:pPr defTabSz="924872">
              <a:defRPr/>
            </a:pPr>
            <a:r>
              <a:rPr lang="en-US" dirty="0"/>
              <a:t>If a quorum is conducting a group email or text discussion of library business, they are likely violating Open Meeting Law</a:t>
            </a:r>
          </a:p>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44</a:t>
            </a:fld>
            <a:endParaRPr lang="en-US"/>
          </a:p>
        </p:txBody>
      </p:sp>
    </p:spTree>
    <p:extLst>
      <p:ext uri="{BB962C8B-B14F-4D97-AF65-F5344CB8AC3E}">
        <p14:creationId xmlns:p14="http://schemas.microsoft.com/office/powerpoint/2010/main" val="1857792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45</a:t>
            </a:fld>
            <a:endParaRPr lang="en-US"/>
          </a:p>
        </p:txBody>
      </p:sp>
    </p:spTree>
    <p:extLst>
      <p:ext uri="{BB962C8B-B14F-4D97-AF65-F5344CB8AC3E}">
        <p14:creationId xmlns:p14="http://schemas.microsoft.com/office/powerpoint/2010/main" val="2281395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r>
              <a:rPr lang="en-US" dirty="0"/>
              <a:t>Be careful you are not trying to control them. Ideally separate 501c3 nonprofit.</a:t>
            </a:r>
          </a:p>
          <a:p>
            <a:pPr marL="231217" indent="-231217">
              <a:buAutoNum type="arabicPeriod"/>
            </a:pPr>
            <a:r>
              <a:rPr lang="en-US" dirty="0"/>
              <a:t>MOU important – because it helps clarify roles.</a:t>
            </a:r>
          </a:p>
          <a:p>
            <a:pPr marL="231217" indent="-231217">
              <a:buAutoNum type="arabicPeriod"/>
            </a:pPr>
            <a:r>
              <a:rPr lang="en-US" dirty="0"/>
              <a:t>To help clarify further, establish the types of fundraising done by friends vs. Trustees. Perhaps Trustees focus on larger items? Estates, wills, etc. Establish something with </a:t>
            </a:r>
            <a:r>
              <a:rPr lang="en-US" b="1" dirty="0"/>
              <a:t>VT Community Foundation</a:t>
            </a:r>
          </a:p>
          <a:p>
            <a:pPr marL="231217" indent="-231217">
              <a:buAutoNum type="arabicPeriod"/>
            </a:pPr>
            <a:r>
              <a:rPr lang="en-US" dirty="0"/>
              <a:t>Friends are advocates and already engaged. Need to keep them engaged and ask them for input when do strategic planning.</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46</a:t>
            </a:fld>
            <a:endParaRPr lang="en-US"/>
          </a:p>
        </p:txBody>
      </p:sp>
    </p:spTree>
    <p:extLst>
      <p:ext uri="{BB962C8B-B14F-4D97-AF65-F5344CB8AC3E}">
        <p14:creationId xmlns:p14="http://schemas.microsoft.com/office/powerpoint/2010/main" val="4114619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47</a:t>
            </a:fld>
            <a:endParaRPr lang="en-US"/>
          </a:p>
        </p:txBody>
      </p:sp>
    </p:spTree>
    <p:extLst>
      <p:ext uri="{BB962C8B-B14F-4D97-AF65-F5344CB8AC3E}">
        <p14:creationId xmlns:p14="http://schemas.microsoft.com/office/powerpoint/2010/main" val="123675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48</a:t>
            </a:fld>
            <a:endParaRPr lang="en-US"/>
          </a:p>
        </p:txBody>
      </p:sp>
    </p:spTree>
    <p:extLst>
      <p:ext uri="{BB962C8B-B14F-4D97-AF65-F5344CB8AC3E}">
        <p14:creationId xmlns:p14="http://schemas.microsoft.com/office/powerpoint/2010/main" val="2621616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49</a:t>
            </a:fld>
            <a:endParaRPr lang="en-US"/>
          </a:p>
        </p:txBody>
      </p:sp>
    </p:spTree>
    <p:extLst>
      <p:ext uri="{BB962C8B-B14F-4D97-AF65-F5344CB8AC3E}">
        <p14:creationId xmlns:p14="http://schemas.microsoft.com/office/powerpoint/2010/main" val="354792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r>
              <a:rPr lang="en-US" dirty="0"/>
              <a:t>One way to understand how you can look out for the well-being of the library is to consider the difference between your duties as trustees – oversight – and the duties of your director – daily management.</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5</a:t>
            </a:fld>
            <a:endParaRPr lang="en-US"/>
          </a:p>
        </p:txBody>
      </p:sp>
    </p:spTree>
    <p:extLst>
      <p:ext uri="{BB962C8B-B14F-4D97-AF65-F5344CB8AC3E}">
        <p14:creationId xmlns:p14="http://schemas.microsoft.com/office/powerpoint/2010/main" val="3140408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r>
              <a:rPr lang="en-US" dirty="0"/>
              <a:t>Someone who can help you learn how to set up your campaign, how to solicit donations, create timelines and to-dos, create a statement of need, keep track of donors, develop your messaging, etc.</a:t>
            </a:r>
          </a:p>
          <a:p>
            <a:pPr marL="457200" lvl="1" indent="0">
              <a:buNone/>
            </a:pPr>
            <a:r>
              <a:rPr lang="en-US" dirty="0"/>
              <a:t>A. Feasibility study – Capacity, start relationship building, get valuable insights on what need to do, what major donors might want from you.</a:t>
            </a:r>
          </a:p>
          <a:p>
            <a:pPr marL="231217" indent="-231217">
              <a:buAutoNum type="arabicPeriod"/>
            </a:pPr>
            <a:r>
              <a:rPr lang="en-US" dirty="0"/>
              <a:t>Lots of items need to be established before you engage in any fundraising efforts:</a:t>
            </a:r>
          </a:p>
          <a:p>
            <a:pPr marL="685800" lvl="1" indent="-228600">
              <a:buAutoNum type="alphaUcPeriod"/>
            </a:pPr>
            <a:r>
              <a:rPr lang="en-US" dirty="0"/>
              <a:t>Gift acceptance policy – what types of gifts will you accept, who will decide if something is accepted, how will gifts be used, can people attach conditions?</a:t>
            </a:r>
          </a:p>
          <a:p>
            <a:pPr marL="685800" lvl="1" indent="-228600">
              <a:buAutoNum type="alphaUcPeriod"/>
            </a:pPr>
            <a:r>
              <a:rPr lang="en-US" dirty="0"/>
              <a:t>Where does the money go? What types of accounts? Foundation? Checking/savings? Special account with the town? VCF? Different line items for donations with conditions or donated for a specific purpose?</a:t>
            </a:r>
          </a:p>
          <a:p>
            <a:pPr marL="685800" lvl="1" indent="-228600">
              <a:buAutoNum type="alphaUcPeriod"/>
            </a:pPr>
            <a:r>
              <a:rPr lang="en-US" dirty="0"/>
              <a:t>How do you ensure that money raised for a specific purpose is only used for that purpose? If you have an audit, how prove that money was spent appropriately?</a:t>
            </a:r>
          </a:p>
          <a:p>
            <a:pPr marL="685800" lvl="1" indent="-228600">
              <a:buAutoNum type="alphaUcPeriod"/>
            </a:pPr>
            <a:r>
              <a:rPr lang="en-US" dirty="0"/>
              <a:t>How do you know who has donated what? Did you send them a thank you note? A tax-deductible letter (if applicable)? Why did they donate and when? What else should be recorded about this donor so that you can personalize asks in the future?</a:t>
            </a:r>
          </a:p>
          <a:p>
            <a:pPr marL="685800" lvl="1" indent="-228600">
              <a:buAutoNum type="alphaUcPeriod"/>
            </a:pPr>
            <a:r>
              <a:rPr lang="en-US" dirty="0"/>
              <a:t>Donors want to really, clearly understand why you are asking for money and how it will be used. Experienced donors want reassurance that their money will be used responsibly. </a:t>
            </a:r>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50</a:t>
            </a:fld>
            <a:endParaRPr lang="en-US"/>
          </a:p>
        </p:txBody>
      </p:sp>
    </p:spTree>
    <p:extLst>
      <p:ext uri="{BB962C8B-B14F-4D97-AF65-F5344CB8AC3E}">
        <p14:creationId xmlns:p14="http://schemas.microsoft.com/office/powerpoint/2010/main" val="1000639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1217" indent="-231217">
              <a:buAutoNum type="arabicPeriod"/>
            </a:pPr>
            <a:r>
              <a:rPr lang="en-US" dirty="0"/>
              <a:t>House parties, events, annual appeals, 1-on-1, general publicity, book sales, bond issues, special tax districts, etc. – Events can be both outreach and fundraising – but you have to go into it with that mindset, because it might be a lot of work for little financial reward, but that is okay if you are using it to build goodwill. Still – need to be very strategic. What can your community support? Who else is doing fundraising and what are they doing? Do you have the team you need and the capacity for the work required – or do you need to hire someone? How do you make sure your efforts align with what else is happening in the community, what the community wants, </a:t>
            </a:r>
            <a:r>
              <a:rPr lang="en-US" dirty="0" err="1"/>
              <a:t>etc</a:t>
            </a:r>
            <a:r>
              <a:rPr lang="en-US" dirty="0"/>
              <a:t>? Listening tour?</a:t>
            </a:r>
          </a:p>
          <a:p>
            <a:pPr marL="231217" indent="-231217">
              <a:buAutoNum type="arabicPeriod"/>
            </a:pPr>
            <a:r>
              <a:rPr lang="en-US" dirty="0"/>
              <a:t>Overall Strategy – How does fundraising fit into your other work? Your strategic plan? Your library’s long-term sustainability? What is your fundraising calendar? What will success look like? </a:t>
            </a:r>
          </a:p>
          <a:p>
            <a:pPr marL="231217" indent="-231217">
              <a:buAutoNum type="arabicPeriod"/>
            </a:pPr>
            <a:r>
              <a:rPr lang="en-US" dirty="0"/>
              <a:t>Who can you get on your team, what might each team member do, and what training does each team member need?</a:t>
            </a:r>
          </a:p>
          <a:p>
            <a:pPr marL="685800" lvl="1" indent="-228600">
              <a:buAutoNum type="alphaUcPeriod"/>
            </a:pPr>
            <a:r>
              <a:rPr lang="en-US" dirty="0"/>
              <a:t>Who know people and can give advice and maybe help with introductions</a:t>
            </a:r>
          </a:p>
          <a:p>
            <a:pPr marL="685800" lvl="1" indent="-228600">
              <a:buAutoNum type="alphaUcPeriod"/>
            </a:pPr>
            <a:r>
              <a:rPr lang="en-US" dirty="0"/>
              <a:t>Those who do the asks – can be a professional or trained team member</a:t>
            </a:r>
          </a:p>
          <a:p>
            <a:pPr marL="685800" lvl="1" indent="-228600">
              <a:buAutoNum type="alphaUcPeriod"/>
            </a:pPr>
            <a:r>
              <a:rPr lang="en-US" dirty="0"/>
              <a:t>Worker Bees – who run events, do the background work/record keeping</a:t>
            </a:r>
          </a:p>
          <a:p>
            <a:pPr marL="685800" lvl="1" indent="-228600">
              <a:buAutoNum type="alphaUcPeriod"/>
            </a:pPr>
            <a:endParaRPr lang="en-US" dirty="0"/>
          </a:p>
          <a:p>
            <a:pPr marL="231217" indent="-231217">
              <a:buAutoNum type="arabicPeriod"/>
            </a:pPr>
            <a:endParaRPr lang="en-US" dirty="0"/>
          </a:p>
          <a:p>
            <a:pPr marL="231217" indent="-23121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51</a:t>
            </a:fld>
            <a:endParaRPr lang="en-US"/>
          </a:p>
        </p:txBody>
      </p:sp>
    </p:spTree>
    <p:extLst>
      <p:ext uri="{BB962C8B-B14F-4D97-AF65-F5344CB8AC3E}">
        <p14:creationId xmlns:p14="http://schemas.microsoft.com/office/powerpoint/2010/main" val="4166929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52</a:t>
            </a:fld>
            <a:endParaRPr lang="en-US"/>
          </a:p>
        </p:txBody>
      </p:sp>
    </p:spTree>
    <p:extLst>
      <p:ext uri="{BB962C8B-B14F-4D97-AF65-F5344CB8AC3E}">
        <p14:creationId xmlns:p14="http://schemas.microsoft.com/office/powerpoint/2010/main" val="2327336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43DE3A3-F7FF-42C1-99D7-57CB281D6052}"/>
              </a:ext>
            </a:extLst>
          </p:cNvPr>
          <p:cNvSpPr>
            <a:spLocks noGrp="1"/>
          </p:cNvSpPr>
          <p:nvPr>
            <p:ph type="body" idx="1"/>
          </p:nvPr>
        </p:nvSpPr>
        <p:spPr/>
        <p:txBody>
          <a:bodyPr/>
          <a:lstStyle/>
          <a:p>
            <a:pPr lvl="0"/>
            <a:r>
              <a:rPr lang="en-US" dirty="0"/>
              <a:t>Trustee handbook – at very least. Go over bylaws and details of library function. Review minutes of last 6 months of meetings. Tour the library. </a:t>
            </a:r>
          </a:p>
          <a:p>
            <a:endParaRPr lang="en-US" dirty="0"/>
          </a:p>
          <a:p>
            <a:r>
              <a:rPr lang="en-US" dirty="0"/>
              <a:t>Super important – prep folks and train them. Use Trustee manual, handouts from this presentation, etc.</a:t>
            </a:r>
          </a:p>
        </p:txBody>
      </p:sp>
      <p:sp>
        <p:nvSpPr>
          <p:cNvPr id="5" name="Slide Image Placeholder 4">
            <a:extLst>
              <a:ext uri="{FF2B5EF4-FFF2-40B4-BE49-F238E27FC236}">
                <a16:creationId xmlns:a16="http://schemas.microsoft.com/office/drawing/2014/main" id="{6A1F5080-B91E-4077-A098-06D40B8A827B}"/>
              </a:ext>
            </a:extLst>
          </p:cNvPr>
          <p:cNvSpPr>
            <a:spLocks noGrp="1" noRot="1" noChangeAspect="1"/>
          </p:cNvSpPr>
          <p:nvPr>
            <p:ph type="sldImg"/>
          </p:nvPr>
        </p:nvSpPr>
        <p:spPr/>
      </p:sp>
    </p:spTree>
    <p:extLst>
      <p:ext uri="{BB962C8B-B14F-4D97-AF65-F5344CB8AC3E}">
        <p14:creationId xmlns:p14="http://schemas.microsoft.com/office/powerpoint/2010/main" val="140459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79E2FB4-64FC-41BB-98B6-EB03AB3694BD}"/>
              </a:ext>
            </a:extLst>
          </p:cNvPr>
          <p:cNvSpPr>
            <a:spLocks noGrp="1"/>
          </p:cNvSpPr>
          <p:nvPr>
            <p:ph type="body" idx="1"/>
          </p:nvPr>
        </p:nvSpPr>
        <p:spPr/>
        <p:txBody>
          <a:bodyPr/>
          <a:lstStyle/>
          <a:p>
            <a:pPr lvl="0"/>
            <a:r>
              <a:rPr lang="en-US" dirty="0"/>
              <a:t>Read The Law of Public Libraries put out by the VT Secretary of State’s office.</a:t>
            </a:r>
          </a:p>
          <a:p>
            <a:endParaRPr lang="en-US" dirty="0"/>
          </a:p>
        </p:txBody>
      </p:sp>
      <p:sp>
        <p:nvSpPr>
          <p:cNvPr id="5" name="Slide Image Placeholder 4">
            <a:extLst>
              <a:ext uri="{FF2B5EF4-FFF2-40B4-BE49-F238E27FC236}">
                <a16:creationId xmlns:a16="http://schemas.microsoft.com/office/drawing/2014/main" id="{DF180D08-83E1-44A7-813A-25D5DCF11C72}"/>
              </a:ext>
            </a:extLst>
          </p:cNvPr>
          <p:cNvSpPr>
            <a:spLocks noGrp="1" noRot="1" noChangeAspect="1"/>
          </p:cNvSpPr>
          <p:nvPr>
            <p:ph type="sldImg"/>
          </p:nvPr>
        </p:nvSpPr>
        <p:spPr/>
      </p:sp>
    </p:spTree>
    <p:extLst>
      <p:ext uri="{BB962C8B-B14F-4D97-AF65-F5344CB8AC3E}">
        <p14:creationId xmlns:p14="http://schemas.microsoft.com/office/powerpoint/2010/main" val="670033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B11D3D-51E7-4B0C-AD3E-C4ECFA0DC686}"/>
              </a:ext>
            </a:extLst>
          </p:cNvPr>
          <p:cNvSpPr>
            <a:spLocks noGrp="1"/>
          </p:cNvSpPr>
          <p:nvPr>
            <p:ph type="body" idx="1"/>
          </p:nvPr>
        </p:nvSpPr>
        <p:spPr/>
        <p:txBody>
          <a:bodyPr/>
          <a:lstStyle/>
          <a:p>
            <a:pPr lvl="0"/>
            <a:r>
              <a:rPr lang="en-US" dirty="0"/>
              <a:t>Respect open meeting law and people’s time.</a:t>
            </a:r>
          </a:p>
          <a:p>
            <a:endParaRPr lang="en-US" dirty="0"/>
          </a:p>
          <a:p>
            <a:pPr defTabSz="914355">
              <a:defRPr/>
            </a:pPr>
            <a:r>
              <a:rPr lang="en-US" dirty="0"/>
              <a:t>Follow agenda. Depending on communication of your board, you may need to establish some formal guidelines around timing, how long anyone gets to speak, tabling items, etc.</a:t>
            </a:r>
          </a:p>
          <a:p>
            <a:endParaRPr lang="en-US" dirty="0"/>
          </a:p>
          <a:p>
            <a:r>
              <a:rPr lang="en-US" dirty="0"/>
              <a:t>Also – may need to establish subcommittees to work on something and report back to the larger group – which can then vote on items. </a:t>
            </a:r>
          </a:p>
        </p:txBody>
      </p:sp>
      <p:sp>
        <p:nvSpPr>
          <p:cNvPr id="5" name="Slide Image Placeholder 4">
            <a:extLst>
              <a:ext uri="{FF2B5EF4-FFF2-40B4-BE49-F238E27FC236}">
                <a16:creationId xmlns:a16="http://schemas.microsoft.com/office/drawing/2014/main" id="{C20FB4B7-C8E4-4F2C-9040-BA3EDFC794CB}"/>
              </a:ext>
            </a:extLst>
          </p:cNvPr>
          <p:cNvSpPr>
            <a:spLocks noGrp="1" noRot="1" noChangeAspect="1"/>
          </p:cNvSpPr>
          <p:nvPr>
            <p:ph type="sldImg"/>
          </p:nvPr>
        </p:nvSpPr>
        <p:spPr/>
      </p:sp>
    </p:spTree>
    <p:extLst>
      <p:ext uri="{BB962C8B-B14F-4D97-AF65-F5344CB8AC3E}">
        <p14:creationId xmlns:p14="http://schemas.microsoft.com/office/powerpoint/2010/main" val="19786454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9DA6E2-1F56-4FFB-8157-BE4844843AE8}"/>
              </a:ext>
            </a:extLst>
          </p:cNvPr>
          <p:cNvSpPr>
            <a:spLocks noGrp="1"/>
          </p:cNvSpPr>
          <p:nvPr>
            <p:ph type="body" idx="1"/>
          </p:nvPr>
        </p:nvSpPr>
        <p:spPr/>
        <p:txBody>
          <a:bodyPr/>
          <a:lstStyle/>
          <a:p>
            <a:pPr lvl="0"/>
            <a:r>
              <a:rPr lang="en-US" dirty="0"/>
              <a:t>Everyone should be part of discussions in meetings. The strength of the board requires that everyone engage, offer their perspective and expertise.</a:t>
            </a:r>
          </a:p>
          <a:p>
            <a:pPr lvl="0"/>
            <a:endParaRPr lang="en-US" dirty="0"/>
          </a:p>
          <a:p>
            <a:pPr lvl="0"/>
            <a:r>
              <a:rPr lang="en-US" dirty="0"/>
              <a:t>So chair must be willing to give everyone a chance to speak. And individual trustees must take responsibility for making sure that they speak up.</a:t>
            </a:r>
          </a:p>
          <a:p>
            <a:endParaRPr lang="en-US" dirty="0"/>
          </a:p>
        </p:txBody>
      </p:sp>
      <p:sp>
        <p:nvSpPr>
          <p:cNvPr id="5" name="Slide Image Placeholder 4">
            <a:extLst>
              <a:ext uri="{FF2B5EF4-FFF2-40B4-BE49-F238E27FC236}">
                <a16:creationId xmlns:a16="http://schemas.microsoft.com/office/drawing/2014/main" id="{27AC0D58-B1AC-4FA2-BE88-703889DD3B4B}"/>
              </a:ext>
            </a:extLst>
          </p:cNvPr>
          <p:cNvSpPr>
            <a:spLocks noGrp="1" noRot="1" noChangeAspect="1"/>
          </p:cNvSpPr>
          <p:nvPr>
            <p:ph type="sldImg"/>
          </p:nvPr>
        </p:nvSpPr>
        <p:spPr/>
      </p:sp>
    </p:spTree>
    <p:extLst>
      <p:ext uri="{BB962C8B-B14F-4D97-AF65-F5344CB8AC3E}">
        <p14:creationId xmlns:p14="http://schemas.microsoft.com/office/powerpoint/2010/main" val="1657227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52BE7BB-0B2E-4E1D-A3E9-154A538A81DE}"/>
              </a:ext>
            </a:extLst>
          </p:cNvPr>
          <p:cNvSpPr>
            <a:spLocks noGrp="1"/>
          </p:cNvSpPr>
          <p:nvPr>
            <p:ph type="body" idx="1"/>
          </p:nvPr>
        </p:nvSpPr>
        <p:spPr/>
        <p:txBody>
          <a:bodyPr/>
          <a:lstStyle/>
          <a:p>
            <a:r>
              <a:rPr lang="en-US"/>
              <a:t>Commit time outside of board meetings for the work of the board (ex: fundraising &amp; PR)</a:t>
            </a:r>
          </a:p>
          <a:p>
            <a:endParaRPr lang="en-US"/>
          </a:p>
          <a:p>
            <a:r>
              <a:rPr lang="en-US"/>
              <a:t>Decisions and discussion are done at the meeting. Then go into the community to do the work: advocacy work, talking to funders, etc.</a:t>
            </a:r>
          </a:p>
          <a:p>
            <a:endParaRPr lang="en-US" dirty="0"/>
          </a:p>
        </p:txBody>
      </p:sp>
      <p:sp>
        <p:nvSpPr>
          <p:cNvPr id="5" name="Slide Image Placeholder 4">
            <a:extLst>
              <a:ext uri="{FF2B5EF4-FFF2-40B4-BE49-F238E27FC236}">
                <a16:creationId xmlns:a16="http://schemas.microsoft.com/office/drawing/2014/main" id="{53FFE123-184D-4897-AA9E-FBAA44D34350}"/>
              </a:ext>
            </a:extLst>
          </p:cNvPr>
          <p:cNvSpPr>
            <a:spLocks noGrp="1" noRot="1" noChangeAspect="1"/>
          </p:cNvSpPr>
          <p:nvPr>
            <p:ph type="sldImg"/>
          </p:nvPr>
        </p:nvSpPr>
        <p:spPr/>
      </p:sp>
    </p:spTree>
    <p:extLst>
      <p:ext uri="{BB962C8B-B14F-4D97-AF65-F5344CB8AC3E}">
        <p14:creationId xmlns:p14="http://schemas.microsoft.com/office/powerpoint/2010/main" val="3447648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6999B68-F7D5-42F6-ADD5-C60F360A586D}"/>
              </a:ext>
            </a:extLst>
          </p:cNvPr>
          <p:cNvSpPr>
            <a:spLocks noGrp="1"/>
          </p:cNvSpPr>
          <p:nvPr>
            <p:ph type="body" idx="1"/>
          </p:nvPr>
        </p:nvSpPr>
        <p:spPr/>
        <p:txBody>
          <a:bodyPr/>
          <a:lstStyle/>
          <a:p>
            <a:pPr lvl="0"/>
            <a:r>
              <a:rPr lang="en-US" dirty="0"/>
              <a:t>That is what you hired him/her for!</a:t>
            </a:r>
          </a:p>
          <a:p>
            <a:pPr lvl="0"/>
            <a:endParaRPr lang="en-US" dirty="0"/>
          </a:p>
          <a:p>
            <a:pPr lvl="0"/>
            <a:r>
              <a:rPr lang="en-US" dirty="0"/>
              <a:t>And set up a communication channel between trustees and director. What is the most effective way for library director to keep trustees up to date with library issues, without getting the trustees bogged down in things that they shouldn’t? </a:t>
            </a:r>
          </a:p>
          <a:p>
            <a:endParaRPr lang="en-US" dirty="0"/>
          </a:p>
        </p:txBody>
      </p:sp>
      <p:sp>
        <p:nvSpPr>
          <p:cNvPr id="8" name="Slide Image Placeholder 7">
            <a:extLst>
              <a:ext uri="{FF2B5EF4-FFF2-40B4-BE49-F238E27FC236}">
                <a16:creationId xmlns:a16="http://schemas.microsoft.com/office/drawing/2014/main" id="{BAC637DB-511C-4BC2-B962-B6E923718EAC}"/>
              </a:ext>
            </a:extLst>
          </p:cNvPr>
          <p:cNvSpPr>
            <a:spLocks noGrp="1" noRot="1" noChangeAspect="1"/>
          </p:cNvSpPr>
          <p:nvPr>
            <p:ph type="sldImg"/>
          </p:nvPr>
        </p:nvSpPr>
        <p:spPr/>
      </p:sp>
    </p:spTree>
    <p:extLst>
      <p:ext uri="{BB962C8B-B14F-4D97-AF65-F5344CB8AC3E}">
        <p14:creationId xmlns:p14="http://schemas.microsoft.com/office/powerpoint/2010/main" val="2896611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6DA0DD-A06B-4F6F-B812-60E7D5254C70}"/>
              </a:ext>
            </a:extLst>
          </p:cNvPr>
          <p:cNvSpPr>
            <a:spLocks noGrp="1"/>
          </p:cNvSpPr>
          <p:nvPr>
            <p:ph type="body" idx="1"/>
          </p:nvPr>
        </p:nvSpPr>
        <p:spPr/>
        <p:txBody>
          <a:bodyPr/>
          <a:lstStyle/>
          <a:p>
            <a:pPr lvl="0"/>
            <a:r>
              <a:rPr lang="en-US" dirty="0"/>
              <a:t>Help lead the library forward and make its place clear in the community. Develop that vision and mission together, follow it, and make sure it reflects the needs of your community.</a:t>
            </a:r>
          </a:p>
          <a:p>
            <a:endParaRPr lang="en-US" dirty="0"/>
          </a:p>
        </p:txBody>
      </p:sp>
      <p:sp>
        <p:nvSpPr>
          <p:cNvPr id="5" name="Slide Image Placeholder 4">
            <a:extLst>
              <a:ext uri="{FF2B5EF4-FFF2-40B4-BE49-F238E27FC236}">
                <a16:creationId xmlns:a16="http://schemas.microsoft.com/office/drawing/2014/main" id="{5761740D-3BF7-4F01-AE76-704B33B1A874}"/>
              </a:ext>
            </a:extLst>
          </p:cNvPr>
          <p:cNvSpPr>
            <a:spLocks noGrp="1" noRot="1" noChangeAspect="1"/>
          </p:cNvSpPr>
          <p:nvPr>
            <p:ph type="sldImg"/>
          </p:nvPr>
        </p:nvSpPr>
        <p:spPr/>
      </p:sp>
    </p:spTree>
    <p:extLst>
      <p:ext uri="{BB962C8B-B14F-4D97-AF65-F5344CB8AC3E}">
        <p14:creationId xmlns:p14="http://schemas.microsoft.com/office/powerpoint/2010/main" val="200536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96AB55-219E-4D6D-98A4-15F0F1E1420E}"/>
              </a:ext>
            </a:extLst>
          </p:cNvPr>
          <p:cNvSpPr>
            <a:spLocks noGrp="1"/>
          </p:cNvSpPr>
          <p:nvPr>
            <p:ph type="body" idx="1"/>
          </p:nvPr>
        </p:nvSpPr>
        <p:spPr/>
        <p:txBody>
          <a:bodyPr/>
          <a:lstStyle/>
          <a:p>
            <a:pPr defTabSz="924872"/>
            <a:r>
              <a:rPr lang="en-US" dirty="0"/>
              <a:t>1. Set, review, &amp; update library policy; create &amp; maintain bylaws - List of policies – can provide. Focus – on meeting needs of community and creating a specific atmosphere/vibe for your library. When look at your library’s policies – do the meet the needs of the community and create the vibe you want? </a:t>
            </a:r>
          </a:p>
          <a:p>
            <a:pPr defTabSz="924872"/>
            <a:r>
              <a:rPr lang="en-US" dirty="0"/>
              <a:t>2. Advocate for the library - You know the players in your community – important for governing board of the library (YOU) to be consistent advocates of how central your library is to your community and how it helps </a:t>
            </a:r>
            <a:r>
              <a:rPr lang="en-US" dirty="0" err="1"/>
              <a:t>ppl</a:t>
            </a:r>
            <a:r>
              <a:rPr lang="en-US" dirty="0"/>
              <a:t> throughout the community. Lots of advocacy resources &amp; training out there – Turn the Page, etc.</a:t>
            </a:r>
          </a:p>
          <a:p>
            <a:pPr defTabSz="924872"/>
            <a:r>
              <a:rPr lang="en-US" dirty="0"/>
              <a:t>3. Oversee strategic/long-range planning - Create a guide to ensure that library meets needs of community and vision for the future.</a:t>
            </a:r>
          </a:p>
          <a:p>
            <a:pPr defTabSz="924872"/>
            <a:r>
              <a:rPr lang="en-US" dirty="0"/>
              <a:t>4. Promote library use; evaluate overall effectiveness of the library - Promote throughout the community and evaluate with director how effective library resources &amp; services are. Open enough hours? Have enough staff?</a:t>
            </a:r>
          </a:p>
          <a:p>
            <a:pPr defTabSz="924872"/>
            <a:r>
              <a:rPr lang="en-US" dirty="0"/>
              <a:t>5. Hire, fire, &amp; evaluate a qualified library director - One of the most important things – the right director can be a powerful leader, team builder, visionary – or they can sour the community on the library.</a:t>
            </a:r>
          </a:p>
          <a:p>
            <a:pPr defTabSz="924872"/>
            <a:r>
              <a:rPr lang="en-US" dirty="0"/>
              <a:t>6. Approve &amp; submit budget; be aware of funding sources - Budget – responsible for setting a budget that will meet current and future operating needs of library; responsible use of taxpayer funds. Other funding sources for the “gravy” – supplemental needs of the library. Grant funding, </a:t>
            </a:r>
            <a:r>
              <a:rPr lang="en-US" b="1" dirty="0"/>
              <a:t>fundraising, bequests, etc. </a:t>
            </a:r>
          </a:p>
          <a:p>
            <a:pPr defTabSz="924872"/>
            <a:r>
              <a:rPr lang="en-US" dirty="0"/>
              <a:t>7. Attend to safety &amp; atmosphere of library building &amp; grounds - Depends on the agreement library has with the building owner – could be the Town, or another entity. Municipal library – town might be ultimately owner (and library building might fall under Town’s insurance policy) – but Trustees are responsible for atmosphere of building and safety of staff &amp; patrons – and building is a huge part of that.</a:t>
            </a:r>
          </a:p>
          <a:p>
            <a:pPr defTabSz="924872"/>
            <a:r>
              <a:rPr lang="en-US" dirty="0"/>
              <a:t>8. Serve as a link to the community - You live in the community. Your director might not. You know the players and the issues &amp; “talk of the town”</a:t>
            </a:r>
          </a:p>
        </p:txBody>
      </p:sp>
      <p:sp>
        <p:nvSpPr>
          <p:cNvPr id="3" name="Slide Image Placeholder 2">
            <a:extLst>
              <a:ext uri="{FF2B5EF4-FFF2-40B4-BE49-F238E27FC236}">
                <a16:creationId xmlns:a16="http://schemas.microsoft.com/office/drawing/2014/main" id="{41EB4D9C-C9CD-4482-B22F-3C84F223907F}"/>
              </a:ext>
            </a:extLst>
          </p:cNvPr>
          <p:cNvSpPr>
            <a:spLocks noGrp="1" noRot="1" noChangeAspect="1"/>
          </p:cNvSpPr>
          <p:nvPr>
            <p:ph type="sldImg"/>
          </p:nvPr>
        </p:nvSpPr>
        <p:spPr/>
      </p:sp>
    </p:spTree>
    <p:extLst>
      <p:ext uri="{BB962C8B-B14F-4D97-AF65-F5344CB8AC3E}">
        <p14:creationId xmlns:p14="http://schemas.microsoft.com/office/powerpoint/2010/main" val="4283880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71D08A2-4F6E-4643-9907-971BF75153E9}"/>
              </a:ext>
            </a:extLst>
          </p:cNvPr>
          <p:cNvSpPr>
            <a:spLocks noGrp="1"/>
          </p:cNvSpPr>
          <p:nvPr>
            <p:ph type="body" idx="1"/>
          </p:nvPr>
        </p:nvSpPr>
        <p:spPr/>
        <p:txBody>
          <a:bodyPr/>
          <a:lstStyle/>
          <a:p>
            <a:pPr lvl="0"/>
            <a:r>
              <a:rPr lang="en-US" dirty="0"/>
              <a:t>United voice – You have collective authority – individual trustees, regardless of their position on the board, do not have the power to command the services of a library staff member, nor to speak or act on behalf of the library, unless they have been specifically granted that authority by a vote of the board. ALSO – Every trustee has an ethical obligation to publicly support an adopted board decision.</a:t>
            </a:r>
          </a:p>
          <a:p>
            <a:endParaRPr lang="en-US" dirty="0"/>
          </a:p>
        </p:txBody>
      </p:sp>
      <p:sp>
        <p:nvSpPr>
          <p:cNvPr id="5" name="Slide Image Placeholder 4">
            <a:extLst>
              <a:ext uri="{FF2B5EF4-FFF2-40B4-BE49-F238E27FC236}">
                <a16:creationId xmlns:a16="http://schemas.microsoft.com/office/drawing/2014/main" id="{42381599-3652-4B75-80AF-14D3B7B1855C}"/>
              </a:ext>
            </a:extLst>
          </p:cNvPr>
          <p:cNvSpPr>
            <a:spLocks noGrp="1" noRot="1" noChangeAspect="1"/>
          </p:cNvSpPr>
          <p:nvPr>
            <p:ph type="sldImg"/>
          </p:nvPr>
        </p:nvSpPr>
        <p:spPr/>
      </p:sp>
    </p:spTree>
    <p:extLst>
      <p:ext uri="{BB962C8B-B14F-4D97-AF65-F5344CB8AC3E}">
        <p14:creationId xmlns:p14="http://schemas.microsoft.com/office/powerpoint/2010/main" val="1811885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E716C6-5B77-4050-878B-A9A63256A99C}"/>
              </a:ext>
            </a:extLst>
          </p:cNvPr>
          <p:cNvSpPr>
            <a:spLocks noGrp="1"/>
          </p:cNvSpPr>
          <p:nvPr>
            <p:ph type="body" idx="1"/>
          </p:nvPr>
        </p:nvSpPr>
        <p:spPr/>
        <p:txBody>
          <a:bodyPr/>
          <a:lstStyle/>
          <a:p>
            <a:pPr lvl="0"/>
            <a:r>
              <a:rPr lang="en-US"/>
              <a:t>Education – Trustee conference, List Serv, publications</a:t>
            </a:r>
          </a:p>
          <a:p>
            <a:endParaRPr lang="en-US" dirty="0"/>
          </a:p>
        </p:txBody>
      </p:sp>
      <p:sp>
        <p:nvSpPr>
          <p:cNvPr id="5" name="Slide Image Placeholder 4">
            <a:extLst>
              <a:ext uri="{FF2B5EF4-FFF2-40B4-BE49-F238E27FC236}">
                <a16:creationId xmlns:a16="http://schemas.microsoft.com/office/drawing/2014/main" id="{BFC9FD1A-7E94-4AF9-BCD4-34D7B551FD35}"/>
              </a:ext>
            </a:extLst>
          </p:cNvPr>
          <p:cNvSpPr>
            <a:spLocks noGrp="1" noRot="1" noChangeAspect="1"/>
          </p:cNvSpPr>
          <p:nvPr>
            <p:ph type="sldImg"/>
          </p:nvPr>
        </p:nvSpPr>
        <p:spPr/>
      </p:sp>
    </p:spTree>
    <p:extLst>
      <p:ext uri="{BB962C8B-B14F-4D97-AF65-F5344CB8AC3E}">
        <p14:creationId xmlns:p14="http://schemas.microsoft.com/office/powerpoint/2010/main" val="3993352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2CC084B-7874-4661-9289-A5B625C7B4C9}"/>
              </a:ext>
            </a:extLst>
          </p:cNvPr>
          <p:cNvSpPr>
            <a:spLocks noGrp="1"/>
          </p:cNvSpPr>
          <p:nvPr>
            <p:ph type="body" idx="1"/>
          </p:nvPr>
        </p:nvSpPr>
        <p:spPr/>
        <p:txBody>
          <a:bodyPr/>
          <a:lstStyle/>
          <a:p>
            <a:pPr lvl="0"/>
            <a:r>
              <a:rPr lang="en-US" dirty="0"/>
              <a:t>You represent the library as a governing board member – so make sure you know your board’s talking points. Make sure you know what’s going on at the library. </a:t>
            </a:r>
          </a:p>
          <a:p>
            <a:endParaRPr lang="en-US" dirty="0"/>
          </a:p>
        </p:txBody>
      </p:sp>
      <p:sp>
        <p:nvSpPr>
          <p:cNvPr id="5" name="Slide Image Placeholder 4">
            <a:extLst>
              <a:ext uri="{FF2B5EF4-FFF2-40B4-BE49-F238E27FC236}">
                <a16:creationId xmlns:a16="http://schemas.microsoft.com/office/drawing/2014/main" id="{19C9E084-D6A7-4BA0-80F1-2861B1C50FF5}"/>
              </a:ext>
            </a:extLst>
          </p:cNvPr>
          <p:cNvSpPr>
            <a:spLocks noGrp="1" noRot="1" noChangeAspect="1"/>
          </p:cNvSpPr>
          <p:nvPr>
            <p:ph type="sldImg"/>
          </p:nvPr>
        </p:nvSpPr>
        <p:spPr/>
      </p:sp>
    </p:spTree>
    <p:extLst>
      <p:ext uri="{BB962C8B-B14F-4D97-AF65-F5344CB8AC3E}">
        <p14:creationId xmlns:p14="http://schemas.microsoft.com/office/powerpoint/2010/main" val="1941895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One of the most challenging – and most important parts – of your job as Trustees in insuring the long-term health of your library as an institution is succession planning – or thinking about what’s going to happen to the library when you are gone, your term expires, your director leaves, your staff leave, or any other major change. What do you need to do as a board to make your library as sustainable as possible regardless of who is leading it?</a:t>
            </a: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63</a:t>
            </a:fld>
            <a:endParaRPr lang="en-US"/>
          </a:p>
        </p:txBody>
      </p:sp>
      <p:sp>
        <p:nvSpPr>
          <p:cNvPr id="7" name="Slide Image Placeholder 6">
            <a:extLst>
              <a:ext uri="{FF2B5EF4-FFF2-40B4-BE49-F238E27FC236}">
                <a16:creationId xmlns:a16="http://schemas.microsoft.com/office/drawing/2014/main" id="{BF2AC5C9-BFE5-48DB-8F9D-C15692C1122C}"/>
              </a:ext>
            </a:extLst>
          </p:cNvPr>
          <p:cNvSpPr>
            <a:spLocks noGrp="1" noRot="1" noChangeAspect="1"/>
          </p:cNvSpPr>
          <p:nvPr>
            <p:ph type="sldImg"/>
          </p:nvPr>
        </p:nvSpPr>
        <p:spPr/>
      </p:sp>
    </p:spTree>
    <p:extLst>
      <p:ext uri="{BB962C8B-B14F-4D97-AF65-F5344CB8AC3E}">
        <p14:creationId xmlns:p14="http://schemas.microsoft.com/office/powerpoint/2010/main" val="3525233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What is succession planning: Planning for the future governance of your library. </a:t>
            </a:r>
          </a:p>
          <a:p>
            <a:endParaRPr lang="en-US"/>
          </a:p>
          <a:p>
            <a:r>
              <a:rPr lang="en-US"/>
              <a:t>Who leads when you are gone? And what do they need to keep the library sustainable and growing as an institution?</a:t>
            </a:r>
          </a:p>
          <a:p>
            <a:endParaRPr lang="en-US"/>
          </a:p>
          <a:p>
            <a:r>
              <a:rPr lang="en-US"/>
              <a:t>Look at the make-up of your board – if you needed to get new ppl on your board this year, what questions should you be asking?</a:t>
            </a: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64</a:t>
            </a:fld>
            <a:endParaRPr lang="en-US"/>
          </a:p>
        </p:txBody>
      </p:sp>
      <p:sp>
        <p:nvSpPr>
          <p:cNvPr id="7" name="Slide Image Placeholder 6">
            <a:extLst>
              <a:ext uri="{FF2B5EF4-FFF2-40B4-BE49-F238E27FC236}">
                <a16:creationId xmlns:a16="http://schemas.microsoft.com/office/drawing/2014/main" id="{89B30848-4651-4194-86EB-DA673D640FE6}"/>
              </a:ext>
            </a:extLst>
          </p:cNvPr>
          <p:cNvSpPr>
            <a:spLocks noGrp="1" noRot="1" noChangeAspect="1"/>
          </p:cNvSpPr>
          <p:nvPr>
            <p:ph type="sldImg"/>
          </p:nvPr>
        </p:nvSpPr>
        <p:spPr/>
      </p:sp>
    </p:spTree>
    <p:extLst>
      <p:ext uri="{BB962C8B-B14F-4D97-AF65-F5344CB8AC3E}">
        <p14:creationId xmlns:p14="http://schemas.microsoft.com/office/powerpoint/2010/main" val="1227286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How do we know what are the skills, talents and attributes we require on our library Board?</a:t>
            </a:r>
          </a:p>
          <a:p>
            <a:endParaRPr lang="en-US" dirty="0"/>
          </a:p>
          <a:p>
            <a:r>
              <a:rPr lang="en-US" dirty="0"/>
              <a:t>Best practice in developing a succession plan involves developing an inventory of current trustees' skills, talents and attributes that are then matched against the requirements of the organization. Identifying the requirements of the organization will involve a mix of the professional skills that make up a high performance Board (accounting, legal, strategic </a:t>
            </a:r>
            <a:r>
              <a:rPr lang="en-US" dirty="0" err="1"/>
              <a:t>etc</a:t>
            </a:r>
            <a:r>
              <a:rPr lang="en-US" dirty="0"/>
              <a:t>), the talents that trustees will be required to use (e.g. networking, questioning skills, nonjudgmental, conscious awareness </a:t>
            </a:r>
            <a:r>
              <a:rPr lang="en-US" dirty="0" err="1"/>
              <a:t>etc</a:t>
            </a:r>
            <a:r>
              <a:rPr lang="en-US" dirty="0"/>
              <a:t>), and the attributes that each trustee represents(male/female, age, ethnicity, geographic location </a:t>
            </a:r>
            <a:r>
              <a:rPr lang="en-US" dirty="0" err="1"/>
              <a:t>etc</a:t>
            </a:r>
            <a:r>
              <a:rPr lang="en-US" dirty="0"/>
              <a:t>).</a:t>
            </a:r>
          </a:p>
          <a:p>
            <a:endParaRPr lang="en-US" dirty="0"/>
          </a:p>
          <a:p>
            <a:r>
              <a:rPr lang="en-US" dirty="0"/>
              <a:t>Need to assess your board member’s current skills, talents, and attributes – and figure out what you are missing. Do you have someone connected to the business community? Do you have someone connected to young families? How about someone good at marketing? Fundraising?</a:t>
            </a:r>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65</a:t>
            </a:fld>
            <a:endParaRPr lang="en-US"/>
          </a:p>
        </p:txBody>
      </p:sp>
      <p:sp>
        <p:nvSpPr>
          <p:cNvPr id="7" name="Slide Image Placeholder 6">
            <a:extLst>
              <a:ext uri="{FF2B5EF4-FFF2-40B4-BE49-F238E27FC236}">
                <a16:creationId xmlns:a16="http://schemas.microsoft.com/office/drawing/2014/main" id="{8D42B30E-654E-4316-BE9B-07A2A14DAED5}"/>
              </a:ext>
            </a:extLst>
          </p:cNvPr>
          <p:cNvSpPr>
            <a:spLocks noGrp="1" noRot="1" noChangeAspect="1"/>
          </p:cNvSpPr>
          <p:nvPr>
            <p:ph type="sldImg"/>
          </p:nvPr>
        </p:nvSpPr>
        <p:spPr/>
      </p:sp>
    </p:spTree>
    <p:extLst>
      <p:ext uri="{BB962C8B-B14F-4D97-AF65-F5344CB8AC3E}">
        <p14:creationId xmlns:p14="http://schemas.microsoft.com/office/powerpoint/2010/main" val="31954131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Legwork – going out into the community, talking with people, going to service organization meetings (Rotary, Kiwanis, PTA, etc.) and talking with folks. Going to church meetings. Speaking at different organizations. Talking to business owners. Talking to local schools/colleges. Make it known what qualities you are looking for and talk it up in as many places as you can. It takes work to actively recruit people – and it takes time. Start doing it well before you need someone. And don’t rely on passive recruitment. Putting out notices on FPF. </a:t>
            </a:r>
          </a:p>
          <a:p>
            <a:endParaRPr lang="en-US"/>
          </a:p>
          <a:p>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66</a:t>
            </a:fld>
            <a:endParaRPr lang="en-US"/>
          </a:p>
        </p:txBody>
      </p:sp>
      <p:sp>
        <p:nvSpPr>
          <p:cNvPr id="7" name="Slide Image Placeholder 6">
            <a:extLst>
              <a:ext uri="{FF2B5EF4-FFF2-40B4-BE49-F238E27FC236}">
                <a16:creationId xmlns:a16="http://schemas.microsoft.com/office/drawing/2014/main" id="{9EAF5822-198B-401D-B253-F0DF74F8BA80}"/>
              </a:ext>
            </a:extLst>
          </p:cNvPr>
          <p:cNvSpPr>
            <a:spLocks noGrp="1" noRot="1" noChangeAspect="1"/>
          </p:cNvSpPr>
          <p:nvPr>
            <p:ph type="sldImg"/>
          </p:nvPr>
        </p:nvSpPr>
        <p:spPr/>
      </p:sp>
    </p:spTree>
    <p:extLst>
      <p:ext uri="{BB962C8B-B14F-4D97-AF65-F5344CB8AC3E}">
        <p14:creationId xmlns:p14="http://schemas.microsoft.com/office/powerpoint/2010/main" val="3025503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Think of it in terms of marketing – Good, exciting job description that shows your passion and excitement for the work you do.</a:t>
            </a:r>
          </a:p>
          <a:p>
            <a:endParaRPr lang="en-US" dirty="0"/>
          </a:p>
          <a:p>
            <a:r>
              <a:rPr lang="en-US" dirty="0"/>
              <a:t>People are more likely to volunteer when asked specifically. Make sure you tailor your message to the desires of the person you are asking. Are they a boomer who is concerned about leaving a legacy? Can you tap into that? Are they a young parent who is concerned about creating a library that will benefit children? Are they interested in community building? On literacy? These are all things that you can appeal to. </a:t>
            </a:r>
          </a:p>
          <a:p>
            <a:endParaRPr lang="en-US" dirty="0"/>
          </a:p>
          <a:p>
            <a:r>
              <a:rPr lang="en-US" dirty="0"/>
              <a:t>Be strategic – figure out who the board should ask, who on the board would be best for approaching each person, and what they should say.</a:t>
            </a:r>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67</a:t>
            </a:fld>
            <a:endParaRPr lang="en-US"/>
          </a:p>
        </p:txBody>
      </p:sp>
      <p:sp>
        <p:nvSpPr>
          <p:cNvPr id="7" name="Slide Image Placeholder 6">
            <a:extLst>
              <a:ext uri="{FF2B5EF4-FFF2-40B4-BE49-F238E27FC236}">
                <a16:creationId xmlns:a16="http://schemas.microsoft.com/office/drawing/2014/main" id="{E4E3D7A9-1235-4896-9752-734702394AA9}"/>
              </a:ext>
            </a:extLst>
          </p:cNvPr>
          <p:cNvSpPr>
            <a:spLocks noGrp="1" noRot="1" noChangeAspect="1"/>
          </p:cNvSpPr>
          <p:nvPr>
            <p:ph type="sldImg"/>
          </p:nvPr>
        </p:nvSpPr>
        <p:spPr/>
      </p:sp>
    </p:spTree>
    <p:extLst>
      <p:ext uri="{BB962C8B-B14F-4D97-AF65-F5344CB8AC3E}">
        <p14:creationId xmlns:p14="http://schemas.microsoft.com/office/powerpoint/2010/main" val="282726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0647E4-55FC-4A88-80D9-F5B19C0820F0}"/>
              </a:ext>
            </a:extLst>
          </p:cNvPr>
          <p:cNvSpPr>
            <a:spLocks noGrp="1"/>
          </p:cNvSpPr>
          <p:nvPr>
            <p:ph type="body" idx="1"/>
          </p:nvPr>
        </p:nvSpPr>
        <p:spPr/>
        <p:txBody>
          <a:bodyPr/>
          <a:lstStyle/>
          <a:p>
            <a:r>
              <a:rPr lang="en-US"/>
              <a:t>United for Libraries offers this Board Planning Matrix to help you assess the diversity of skills, age, connections…</a:t>
            </a:r>
            <a:endParaRPr lang="en-US" dirty="0"/>
          </a:p>
        </p:txBody>
      </p:sp>
      <p:sp>
        <p:nvSpPr>
          <p:cNvPr id="5" name="Slide Image Placeholder 4">
            <a:extLst>
              <a:ext uri="{FF2B5EF4-FFF2-40B4-BE49-F238E27FC236}">
                <a16:creationId xmlns:a16="http://schemas.microsoft.com/office/drawing/2014/main" id="{CBCE6AD4-1E52-46FC-BEB6-D8EEDB80D85D}"/>
              </a:ext>
            </a:extLst>
          </p:cNvPr>
          <p:cNvSpPr>
            <a:spLocks noGrp="1" noRot="1" noChangeAspect="1"/>
          </p:cNvSpPr>
          <p:nvPr>
            <p:ph type="sldImg"/>
          </p:nvPr>
        </p:nvSpPr>
        <p:spPr/>
      </p:sp>
    </p:spTree>
    <p:extLst>
      <p:ext uri="{BB962C8B-B14F-4D97-AF65-F5344CB8AC3E}">
        <p14:creationId xmlns:p14="http://schemas.microsoft.com/office/powerpoint/2010/main" val="15674528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0647E4-55FC-4A88-80D9-F5B19C0820F0}"/>
              </a:ext>
            </a:extLst>
          </p:cNvPr>
          <p:cNvSpPr>
            <a:spLocks noGrp="1"/>
          </p:cNvSpPr>
          <p:nvPr>
            <p:ph type="body" idx="1"/>
          </p:nvPr>
        </p:nvSpPr>
        <p:spPr/>
        <p:txBody>
          <a:bodyPr/>
          <a:lstStyle/>
          <a:p>
            <a:r>
              <a:rPr lang="en-US"/>
              <a:t>Style, and expertise on your board.</a:t>
            </a:r>
            <a:endParaRPr lang="en-US" dirty="0"/>
          </a:p>
        </p:txBody>
      </p:sp>
      <p:sp>
        <p:nvSpPr>
          <p:cNvPr id="5" name="Slide Image Placeholder 4">
            <a:extLst>
              <a:ext uri="{FF2B5EF4-FFF2-40B4-BE49-F238E27FC236}">
                <a16:creationId xmlns:a16="http://schemas.microsoft.com/office/drawing/2014/main" id="{BB2ADFDC-5F2B-436C-9F71-B459C1D29895}"/>
              </a:ext>
            </a:extLst>
          </p:cNvPr>
          <p:cNvSpPr>
            <a:spLocks noGrp="1" noRot="1" noChangeAspect="1"/>
          </p:cNvSpPr>
          <p:nvPr>
            <p:ph type="sldImg"/>
          </p:nvPr>
        </p:nvSpPr>
        <p:spPr/>
      </p:sp>
    </p:spTree>
    <p:extLst>
      <p:ext uri="{BB962C8B-B14F-4D97-AF65-F5344CB8AC3E}">
        <p14:creationId xmlns:p14="http://schemas.microsoft.com/office/powerpoint/2010/main" val="362382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10BC9F4-3636-42A8-99DF-77DEED23F5BE}"/>
              </a:ext>
            </a:extLst>
          </p:cNvPr>
          <p:cNvSpPr>
            <a:spLocks noGrp="1"/>
          </p:cNvSpPr>
          <p:nvPr>
            <p:ph type="body" idx="1"/>
          </p:nvPr>
        </p:nvSpPr>
        <p:spPr/>
        <p:txBody>
          <a:bodyPr/>
          <a:lstStyle/>
          <a:p>
            <a:pPr defTabSz="924872"/>
            <a:r>
              <a:rPr lang="en-US" sz="1400" dirty="0"/>
              <a:t>1. Oversee daily operations of library &amp; manage budget spending - Keep library running, make sure bills are paid correctly.</a:t>
            </a:r>
          </a:p>
          <a:p>
            <a:pPr defTabSz="924872"/>
            <a:r>
              <a:rPr lang="en-US" sz="1400" dirty="0"/>
              <a:t>2. Hire, train, supervise, &amp; fire staff - Very important duty of the director – not the trustees.</a:t>
            </a:r>
          </a:p>
          <a:p>
            <a:pPr defTabSz="924872"/>
            <a:r>
              <a:rPr lang="en-US" sz="1400" dirty="0"/>
              <a:t>3. Help public find information - Do this directly – and through work of the staff. Libraries still serve function as info centers, and Director needs to lead this.</a:t>
            </a:r>
          </a:p>
          <a:p>
            <a:pPr defTabSz="924872"/>
            <a:r>
              <a:rPr lang="en-US" sz="1400" dirty="0"/>
              <a:t>4. Select materials to build library collection - Collection development essential to library director’s duties – most public libraries, library collection is still an essential element to library function.</a:t>
            </a:r>
          </a:p>
          <a:p>
            <a:pPr defTabSz="924872"/>
            <a:r>
              <a:rPr lang="en-US" sz="1400" dirty="0"/>
              <a:t>5. Develop procedures to track materials &amp; members - Reporting stats is essential to proving worth – stats are only as good as the data collected, so need procedure for collecting data accurate.</a:t>
            </a:r>
          </a:p>
          <a:p>
            <a:pPr defTabSz="924872"/>
            <a:r>
              <a:rPr lang="en-US" sz="1400" dirty="0"/>
              <a:t>6. Implement policies - Policies developed by Trustees in conjunction with the Director – and Director must develop procedures for implanting the policies passed by the board.</a:t>
            </a:r>
          </a:p>
          <a:p>
            <a:pPr defTabSz="924872"/>
            <a:r>
              <a:rPr lang="en-US" sz="1400" dirty="0"/>
              <a:t>7. Keep statistics &amp; report to the board, state, &amp; nation - Report stats regularly and in a way that proves effective – has impact.</a:t>
            </a:r>
          </a:p>
          <a:p>
            <a:pPr defTabSz="924872"/>
            <a:r>
              <a:rPr lang="en-US" sz="1400" dirty="0"/>
              <a:t>8. Inform board of library trends &amp; local implications - Director needs to be plugged into professional literature and translate national trends to local impact, if any.</a:t>
            </a:r>
          </a:p>
          <a:p>
            <a:pPr defTabSz="924872"/>
            <a:r>
              <a:rPr lang="en-US" sz="1400" dirty="0"/>
              <a:t>9. Serve as spokesperson for library at meetings &amp; with Press - Be visible to the community and to departments of the Town and local organizations, service-providers. Press contacts library – director must be able to effectively community about the library.</a:t>
            </a:r>
          </a:p>
          <a:p>
            <a:pPr defTabSz="924872"/>
            <a:endParaRPr lang="en-US" dirty="0">
              <a:solidFill>
                <a:schemeClr val="bg1"/>
              </a:solidFill>
            </a:endParaRPr>
          </a:p>
        </p:txBody>
      </p:sp>
      <p:sp>
        <p:nvSpPr>
          <p:cNvPr id="3" name="Slide Image Placeholder 2">
            <a:extLst>
              <a:ext uri="{FF2B5EF4-FFF2-40B4-BE49-F238E27FC236}">
                <a16:creationId xmlns:a16="http://schemas.microsoft.com/office/drawing/2014/main" id="{D5251EF1-B953-4A83-891E-9D85DACA0C98}"/>
              </a:ext>
            </a:extLst>
          </p:cNvPr>
          <p:cNvSpPr>
            <a:spLocks noGrp="1" noRot="1" noChangeAspect="1"/>
          </p:cNvSpPr>
          <p:nvPr>
            <p:ph type="sldImg"/>
          </p:nvPr>
        </p:nvSpPr>
        <p:spPr/>
      </p:sp>
    </p:spTree>
    <p:extLst>
      <p:ext uri="{BB962C8B-B14F-4D97-AF65-F5344CB8AC3E}">
        <p14:creationId xmlns:p14="http://schemas.microsoft.com/office/powerpoint/2010/main" val="1286277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Another good practice for succession planning is making sure you have good job descriptions for your board officers. </a:t>
            </a:r>
          </a:p>
          <a:p>
            <a:endParaRPr lang="en-US" dirty="0"/>
          </a:p>
          <a:p>
            <a:r>
              <a:rPr lang="en-US" dirty="0"/>
              <a:t>Describe what each officer does, when they do it, and any applicable information. Example: Treasurer – whose names are on the bank accounts? How do you change those names and how long does that process take? Who gets the bank statements? Do you have online banking? What is log-in information? </a:t>
            </a:r>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70</a:t>
            </a:fld>
            <a:endParaRPr lang="en-US"/>
          </a:p>
        </p:txBody>
      </p:sp>
      <p:sp>
        <p:nvSpPr>
          <p:cNvPr id="7" name="Slide Image Placeholder 6">
            <a:extLst>
              <a:ext uri="{FF2B5EF4-FFF2-40B4-BE49-F238E27FC236}">
                <a16:creationId xmlns:a16="http://schemas.microsoft.com/office/drawing/2014/main" id="{5C484582-8718-4F14-99EB-D5CD1599D736}"/>
              </a:ext>
            </a:extLst>
          </p:cNvPr>
          <p:cNvSpPr>
            <a:spLocks noGrp="1" noRot="1" noChangeAspect="1"/>
          </p:cNvSpPr>
          <p:nvPr>
            <p:ph type="sldImg"/>
          </p:nvPr>
        </p:nvSpPr>
        <p:spPr/>
      </p:sp>
    </p:spTree>
    <p:extLst>
      <p:ext uri="{BB962C8B-B14F-4D97-AF65-F5344CB8AC3E}">
        <p14:creationId xmlns:p14="http://schemas.microsoft.com/office/powerpoint/2010/main" val="3443045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Help with planning and to keep the board on track if something happens to the chair – when do you start working on the budget – and what’s the process for that? Which policies are reviewed in when? How often do you review your bylaws? When do you usually review your Director – and what steps are taken in that process? When do you elect officers? </a:t>
            </a: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71</a:t>
            </a:fld>
            <a:endParaRPr lang="en-US"/>
          </a:p>
        </p:txBody>
      </p:sp>
      <p:sp>
        <p:nvSpPr>
          <p:cNvPr id="7" name="Slide Image Placeholder 6">
            <a:extLst>
              <a:ext uri="{FF2B5EF4-FFF2-40B4-BE49-F238E27FC236}">
                <a16:creationId xmlns:a16="http://schemas.microsoft.com/office/drawing/2014/main" id="{6E063761-68F8-4CD7-8915-CAA9246145D3}"/>
              </a:ext>
            </a:extLst>
          </p:cNvPr>
          <p:cNvSpPr>
            <a:spLocks noGrp="1" noRot="1" noChangeAspect="1"/>
          </p:cNvSpPr>
          <p:nvPr>
            <p:ph type="sldImg"/>
          </p:nvPr>
        </p:nvSpPr>
        <p:spPr/>
      </p:sp>
    </p:spTree>
    <p:extLst>
      <p:ext uri="{BB962C8B-B14F-4D97-AF65-F5344CB8AC3E}">
        <p14:creationId xmlns:p14="http://schemas.microsoft.com/office/powerpoint/2010/main" val="752413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Review regularly –and make sure you are following. These are force of law – so need to make sure you have a clear understanding of what they say and follow them.</a:t>
            </a:r>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72</a:t>
            </a:fld>
            <a:endParaRPr lang="en-US"/>
          </a:p>
        </p:txBody>
      </p:sp>
      <p:sp>
        <p:nvSpPr>
          <p:cNvPr id="7" name="Slide Image Placeholder 6">
            <a:extLst>
              <a:ext uri="{FF2B5EF4-FFF2-40B4-BE49-F238E27FC236}">
                <a16:creationId xmlns:a16="http://schemas.microsoft.com/office/drawing/2014/main" id="{B3849F1C-90E2-4CD2-8863-1CC1F13F0F0F}"/>
              </a:ext>
            </a:extLst>
          </p:cNvPr>
          <p:cNvSpPr>
            <a:spLocks noGrp="1" noRot="1" noChangeAspect="1"/>
          </p:cNvSpPr>
          <p:nvPr>
            <p:ph type="sldImg"/>
          </p:nvPr>
        </p:nvSpPr>
        <p:spPr/>
      </p:sp>
    </p:spTree>
    <p:extLst>
      <p:ext uri="{BB962C8B-B14F-4D97-AF65-F5344CB8AC3E}">
        <p14:creationId xmlns:p14="http://schemas.microsoft.com/office/powerpoint/2010/main" val="40724963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What is the process? What skills does a library director need to succeed in your library? In your community?</a:t>
            </a: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pPr/>
              <a:t>73</a:t>
            </a:fld>
            <a:endParaRPr lang="en-US"/>
          </a:p>
        </p:txBody>
      </p:sp>
      <p:sp>
        <p:nvSpPr>
          <p:cNvPr id="7" name="Slide Image Placeholder 6">
            <a:extLst>
              <a:ext uri="{FF2B5EF4-FFF2-40B4-BE49-F238E27FC236}">
                <a16:creationId xmlns:a16="http://schemas.microsoft.com/office/drawing/2014/main" id="{7BB444C3-459D-4931-8AFD-9DC50A2937C1}"/>
              </a:ext>
            </a:extLst>
          </p:cNvPr>
          <p:cNvSpPr>
            <a:spLocks noGrp="1" noRot="1" noChangeAspect="1"/>
          </p:cNvSpPr>
          <p:nvPr>
            <p:ph type="sldImg"/>
          </p:nvPr>
        </p:nvSpPr>
        <p:spPr/>
      </p:sp>
    </p:spTree>
    <p:extLst>
      <p:ext uri="{BB962C8B-B14F-4D97-AF65-F5344CB8AC3E}">
        <p14:creationId xmlns:p14="http://schemas.microsoft.com/office/powerpoint/2010/main" val="36690646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74</a:t>
            </a:fld>
            <a:endParaRPr lang="en-US"/>
          </a:p>
        </p:txBody>
      </p:sp>
    </p:spTree>
    <p:extLst>
      <p:ext uri="{BB962C8B-B14F-4D97-AF65-F5344CB8AC3E}">
        <p14:creationId xmlns:p14="http://schemas.microsoft.com/office/powerpoint/2010/main" val="24040282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75</a:t>
            </a:fld>
            <a:endParaRPr lang="en-US"/>
          </a:p>
        </p:txBody>
      </p:sp>
    </p:spTree>
    <p:extLst>
      <p:ext uri="{BB962C8B-B14F-4D97-AF65-F5344CB8AC3E}">
        <p14:creationId xmlns:p14="http://schemas.microsoft.com/office/powerpoint/2010/main" val="35383712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76" indent="-233876" defTabSz="935507">
              <a:buFontTx/>
              <a:buAutoNum type="arabicPeriod"/>
              <a:defRPr/>
            </a:pP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76</a:t>
            </a:fld>
            <a:endParaRPr lang="en-US"/>
          </a:p>
        </p:txBody>
      </p:sp>
    </p:spTree>
    <p:extLst>
      <p:ext uri="{BB962C8B-B14F-4D97-AF65-F5344CB8AC3E}">
        <p14:creationId xmlns:p14="http://schemas.microsoft.com/office/powerpoint/2010/main" val="1780035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76" indent="-233876" defTabSz="935507">
              <a:buFontTx/>
              <a:buAutoNum type="arabicPeriod"/>
              <a:defRPr/>
            </a:pP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77</a:t>
            </a:fld>
            <a:endParaRPr lang="en-US"/>
          </a:p>
        </p:txBody>
      </p:sp>
    </p:spTree>
    <p:extLst>
      <p:ext uri="{BB962C8B-B14F-4D97-AF65-F5344CB8AC3E}">
        <p14:creationId xmlns:p14="http://schemas.microsoft.com/office/powerpoint/2010/main" val="19361788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78</a:t>
            </a:fld>
            <a:endParaRPr lang="en-US"/>
          </a:p>
        </p:txBody>
      </p:sp>
    </p:spTree>
    <p:extLst>
      <p:ext uri="{BB962C8B-B14F-4D97-AF65-F5344CB8AC3E}">
        <p14:creationId xmlns:p14="http://schemas.microsoft.com/office/powerpoint/2010/main" val="1624955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Civic Groups – Rotary, Kiwanis, 4H, etc.</a:t>
            </a:r>
          </a:p>
          <a:p>
            <a:r>
              <a:rPr lang="en-US" dirty="0"/>
              <a:t>2. Religious Groups</a:t>
            </a:r>
          </a:p>
          <a:p>
            <a:r>
              <a:rPr lang="en-US" dirty="0"/>
              <a:t>3. Social Groups – book clubs, sporting leagues, art groups, revitalization groups</a:t>
            </a:r>
          </a:p>
          <a:p>
            <a:r>
              <a:rPr lang="en-US" dirty="0"/>
              <a:t>4. Parent/Youth Groups – PTO, Homeschooling, Soccer, Youth Baseball</a:t>
            </a:r>
          </a:p>
          <a:p>
            <a:endParaRPr lang="en-US" dirty="0"/>
          </a:p>
        </p:txBody>
      </p:sp>
    </p:spTree>
    <p:extLst>
      <p:ext uri="{BB962C8B-B14F-4D97-AF65-F5344CB8AC3E}">
        <p14:creationId xmlns:p14="http://schemas.microsoft.com/office/powerpoint/2010/main" val="223788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8</a:t>
            </a:fld>
            <a:endParaRPr lang="en-US"/>
          </a:p>
        </p:txBody>
      </p:sp>
    </p:spTree>
    <p:extLst>
      <p:ext uri="{BB962C8B-B14F-4D97-AF65-F5344CB8AC3E}">
        <p14:creationId xmlns:p14="http://schemas.microsoft.com/office/powerpoint/2010/main" val="39060769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76" indent="-233876" defTabSz="935507">
              <a:buFontTx/>
              <a:buAutoNum type="arabicPeriod"/>
              <a:defRPr/>
            </a:pPr>
            <a:r>
              <a:rPr lang="en-US" dirty="0"/>
              <a:t>Who do you invite? Where hold? What size?</a:t>
            </a:r>
          </a:p>
          <a:p>
            <a:pPr marL="233876" indent="-233876" defTabSz="935507">
              <a:buFontTx/>
              <a:buAutoNum type="arabicPeriod"/>
              <a:defRPr/>
            </a:pPr>
            <a:r>
              <a:rPr lang="en-US" dirty="0"/>
              <a:t>Are there any other surveys being done by – or in coordination with – the Town or any other group that you can make use of?</a:t>
            </a:r>
          </a:p>
          <a:p>
            <a:pPr marL="233876" indent="-233876" defTabSz="935507">
              <a:buFontTx/>
              <a:buAutoNum type="arabicPeriod"/>
              <a:defRPr/>
            </a:pPr>
            <a:r>
              <a:rPr lang="en-US" dirty="0"/>
              <a:t>Being in community – you can connect with </a:t>
            </a:r>
            <a:r>
              <a:rPr lang="en-US" dirty="0" err="1"/>
              <a:t>ppl</a:t>
            </a:r>
            <a:r>
              <a:rPr lang="en-US" dirty="0"/>
              <a:t> who might not even use the library – and do more important outreach work.</a:t>
            </a:r>
          </a:p>
          <a:p>
            <a:pPr marL="233876" indent="-233876" defTabSz="935507">
              <a:buFontTx/>
              <a:buAutoNum type="arabicPeriod"/>
              <a:defRPr/>
            </a:pPr>
            <a:r>
              <a:rPr lang="en-US" dirty="0"/>
              <a:t>Same as above</a:t>
            </a:r>
          </a:p>
          <a:p>
            <a:pPr marL="233876" indent="-233876" defTabSz="935507">
              <a:buFontTx/>
              <a:buAutoNum type="arabicPeriod"/>
              <a:defRPr/>
            </a:pPr>
            <a:r>
              <a:rPr lang="en-US" dirty="0"/>
              <a:t>I have some resources for this. And whether you do this process yourself or hire someone depends on the level of community needs assessment that makes sense for your community.</a:t>
            </a:r>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80</a:t>
            </a:fld>
            <a:endParaRPr lang="en-US"/>
          </a:p>
        </p:txBody>
      </p:sp>
    </p:spTree>
    <p:extLst>
      <p:ext uri="{BB962C8B-B14F-4D97-AF65-F5344CB8AC3E}">
        <p14:creationId xmlns:p14="http://schemas.microsoft.com/office/powerpoint/2010/main" val="17800356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76" indent="-233876" defTabSz="935507">
              <a:buFontTx/>
              <a:buAutoNum type="arabicPeriod"/>
            </a:pPr>
            <a:r>
              <a:rPr lang="en-US" dirty="0"/>
              <a:t>How do you know what the overall needs are of your community?</a:t>
            </a:r>
          </a:p>
          <a:p>
            <a:pPr marL="233876" indent="-233876" defTabSz="935507">
              <a:buFontTx/>
              <a:buAutoNum type="arabicPeriod"/>
              <a:defRPr/>
            </a:pPr>
            <a:r>
              <a:rPr lang="en-US" dirty="0"/>
              <a:t>How do you know if the things your library is doing meet your community’s needs? How make it sustainable? Limits on hours, staff, &amp; budget. Requires an understanding of what’s involved in the basic running of a library, hours that takes (ordering, book reviewing, receiving books, cataloging books, paying bills, solving building issues, developing programming – and that’s all outside of helping patrons and keeping the library open).</a:t>
            </a:r>
          </a:p>
          <a:p>
            <a:pPr marL="233876" indent="-233876" defTabSz="935507">
              <a:buFontTx/>
              <a:buAutoNum type="arabicPeriod"/>
              <a:defRPr/>
            </a:pPr>
            <a:r>
              <a:rPr lang="en-US" dirty="0"/>
              <a:t>People love libraries. There is – in general – a lot of goodwill extended towards libraries. You can share that goodwill strategically by carefully picking partners who will benefit from that association. And, by partnering with them, you will help turn them into library advocates, and extend the library’s reach into the community. The deeper you can embed your library, the more support you will have around budget time. But this also takes a lot of time outside of keeping the library open.</a:t>
            </a:r>
          </a:p>
          <a:p>
            <a:pPr marL="233876" indent="-233876" defTabSz="935507">
              <a:buFontTx/>
              <a:buAutoNum type="arabicPeriod"/>
              <a:defRPr/>
            </a:pPr>
            <a:r>
              <a:rPr lang="en-US" dirty="0"/>
              <a:t>Need to think strategically about the library’s survival. You are dependent on your funders – so you need to make sure they understand your mission, that they understand what you are doing and why it’s valuable, and that they feel their needs are being met. So you need to think strategically about what makes the most sense – which needs are most important and why – and how you know that. </a:t>
            </a:r>
          </a:p>
          <a:p>
            <a:pPr marL="233876" indent="-233876" defTabSz="935507">
              <a:buFontTx/>
              <a:buAutoNum type="arabicPeriod"/>
              <a:defRPr/>
            </a:pP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81</a:t>
            </a:fld>
            <a:endParaRPr lang="en-US"/>
          </a:p>
        </p:txBody>
      </p:sp>
    </p:spTree>
    <p:extLst>
      <p:ext uri="{BB962C8B-B14F-4D97-AF65-F5344CB8AC3E}">
        <p14:creationId xmlns:p14="http://schemas.microsoft.com/office/powerpoint/2010/main" val="2420319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76" indent="-233876" defTabSz="935507">
              <a:buFontTx/>
              <a:buAutoNum type="arabicPeriod"/>
              <a:defRPr/>
            </a:pPr>
            <a:endParaRPr lang="en-US" dirty="0"/>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82</a:t>
            </a:fld>
            <a:endParaRPr lang="en-US"/>
          </a:p>
        </p:txBody>
      </p:sp>
    </p:spTree>
    <p:extLst>
      <p:ext uri="{BB962C8B-B14F-4D97-AF65-F5344CB8AC3E}">
        <p14:creationId xmlns:p14="http://schemas.microsoft.com/office/powerpoint/2010/main" val="28064616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76" indent="-233876">
              <a:buAutoNum type="arabicPeriod"/>
            </a:pPr>
            <a:r>
              <a:rPr lang="en-US" dirty="0"/>
              <a:t>Three items that can help you in strategic planning. You can also feel free to connect with me if you’d like a facilitator in the future.</a:t>
            </a:r>
          </a:p>
          <a:p>
            <a:pPr marL="233876" indent="-233876">
              <a:buAutoNum type="arabicPeriod"/>
            </a:pPr>
            <a:r>
              <a:rPr lang="en-US" dirty="0"/>
              <a:t>Assess ways to engage your community – Focus Groups? Go out into community and meet </a:t>
            </a:r>
            <a:r>
              <a:rPr lang="en-US" dirty="0" err="1"/>
              <a:t>ppl</a:t>
            </a:r>
            <a:r>
              <a:rPr lang="en-US" dirty="0"/>
              <a:t> where they are? </a:t>
            </a:r>
          </a:p>
        </p:txBody>
      </p:sp>
      <p:sp>
        <p:nvSpPr>
          <p:cNvPr id="4" name="Slide Number Placeholder 3"/>
          <p:cNvSpPr>
            <a:spLocks noGrp="1"/>
          </p:cNvSpPr>
          <p:nvPr>
            <p:ph type="sldNum" sz="quarter" idx="10"/>
          </p:nvPr>
        </p:nvSpPr>
        <p:spPr/>
        <p:txBody>
          <a:bodyPr lIns="91436" tIns="45718" rIns="91436" bIns="45718"/>
          <a:lstStyle/>
          <a:p>
            <a:fld id="{DA2F7CD5-97FF-4E04-8599-429BAC278FDE}" type="slidenum">
              <a:rPr lang="en-US" smtClean="0"/>
              <a:t>83</a:t>
            </a:fld>
            <a:endParaRPr lang="en-US"/>
          </a:p>
        </p:txBody>
      </p:sp>
    </p:spTree>
    <p:extLst>
      <p:ext uri="{BB962C8B-B14F-4D97-AF65-F5344CB8AC3E}">
        <p14:creationId xmlns:p14="http://schemas.microsoft.com/office/powerpoint/2010/main" val="22704485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11007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6567" indent="-23656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85</a:t>
            </a:fld>
            <a:endParaRPr lang="en-US"/>
          </a:p>
        </p:txBody>
      </p:sp>
    </p:spTree>
    <p:extLst>
      <p:ext uri="{BB962C8B-B14F-4D97-AF65-F5344CB8AC3E}">
        <p14:creationId xmlns:p14="http://schemas.microsoft.com/office/powerpoint/2010/main" val="41347724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88" indent="-233888">
              <a:buAutoNum type="arabicPeriod"/>
            </a:pPr>
            <a:endParaRPr lang="en-US" dirty="0"/>
          </a:p>
        </p:txBody>
      </p:sp>
      <p:sp>
        <p:nvSpPr>
          <p:cNvPr id="4" name="Slide Number Placeholder 3"/>
          <p:cNvSpPr>
            <a:spLocks noGrp="1"/>
          </p:cNvSpPr>
          <p:nvPr>
            <p:ph type="sldNum" sz="quarter" idx="10"/>
          </p:nvPr>
        </p:nvSpPr>
        <p:spPr/>
        <p:txBody>
          <a:bodyPr/>
          <a:lstStyle/>
          <a:p>
            <a:fld id="{DA2F7CD5-97FF-4E04-8599-429BAC278FDE}" type="slidenum">
              <a:rPr lang="en-US" smtClean="0"/>
              <a:t>86</a:t>
            </a:fld>
            <a:endParaRPr lang="en-US"/>
          </a:p>
        </p:txBody>
      </p:sp>
    </p:spTree>
    <p:extLst>
      <p:ext uri="{BB962C8B-B14F-4D97-AF65-F5344CB8AC3E}">
        <p14:creationId xmlns:p14="http://schemas.microsoft.com/office/powerpoint/2010/main" val="123706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pPr marL="236567" indent="-236567">
              <a:buAutoNum type="arabicPeriod"/>
            </a:pPr>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87</a:t>
            </a:fld>
            <a:endParaRPr lang="en-US"/>
          </a:p>
        </p:txBody>
      </p:sp>
    </p:spTree>
    <p:extLst>
      <p:ext uri="{BB962C8B-B14F-4D97-AF65-F5344CB8AC3E}">
        <p14:creationId xmlns:p14="http://schemas.microsoft.com/office/powerpoint/2010/main" val="29344032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88</a:t>
            </a:fld>
            <a:endParaRPr lang="en-US"/>
          </a:p>
        </p:txBody>
      </p:sp>
    </p:spTree>
    <p:extLst>
      <p:ext uri="{BB962C8B-B14F-4D97-AF65-F5344CB8AC3E}">
        <p14:creationId xmlns:p14="http://schemas.microsoft.com/office/powerpoint/2010/main" val="227026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36768" y="8772670"/>
            <a:ext cx="3011699" cy="463407"/>
          </a:xfrm>
          <a:prstGeom prst="rect">
            <a:avLst/>
          </a:prstGeom>
        </p:spPr>
        <p:txBody>
          <a:bodyPr lIns="91436" tIns="45718" rIns="91436" bIns="45718"/>
          <a:lstStyle/>
          <a:p>
            <a:fld id="{DA2F7CD5-97FF-4E04-8599-429BAC278FDE}" type="slidenum">
              <a:rPr lang="en-US" smtClean="0"/>
              <a:t>9</a:t>
            </a:fld>
            <a:endParaRPr lang="en-US"/>
          </a:p>
        </p:txBody>
      </p:sp>
    </p:spTree>
    <p:extLst>
      <p:ext uri="{BB962C8B-B14F-4D97-AF65-F5344CB8AC3E}">
        <p14:creationId xmlns:p14="http://schemas.microsoft.com/office/powerpoint/2010/main" val="4046935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AD60-2863-4569-9AD4-A73B055BEF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36A44D-50FC-4F54-9919-C0FCC1291A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F5710-3D88-4E0E-97E4-C2B1A777883B}"/>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5" name="Footer Placeholder 4">
            <a:extLst>
              <a:ext uri="{FF2B5EF4-FFF2-40B4-BE49-F238E27FC236}">
                <a16:creationId xmlns:a16="http://schemas.microsoft.com/office/drawing/2014/main" id="{F643250C-CA8A-4156-9AB7-F580717C5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F7196-7392-4D4E-8222-5FCDB5D03622}"/>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359449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73D1-9070-4F8C-BDD9-B1BA74ED5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D42BD6-7C90-4CA0-B3D0-B31477D75B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FDD45-9BD5-47A8-B4EC-03D6B1AB27E9}"/>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5" name="Footer Placeholder 4">
            <a:extLst>
              <a:ext uri="{FF2B5EF4-FFF2-40B4-BE49-F238E27FC236}">
                <a16:creationId xmlns:a16="http://schemas.microsoft.com/office/drawing/2014/main" id="{31CDE6EA-67FE-4F22-BCC8-4439632D9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91A4C-B0DA-408F-9DEC-9AA619A9D9E1}"/>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16847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74164-D005-40F7-9077-DCC70428E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BFB24-99F9-4D01-B268-856364C6CC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92399-3787-4FAE-81A5-CBF6BFDF7471}"/>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5" name="Footer Placeholder 4">
            <a:extLst>
              <a:ext uri="{FF2B5EF4-FFF2-40B4-BE49-F238E27FC236}">
                <a16:creationId xmlns:a16="http://schemas.microsoft.com/office/drawing/2014/main" id="{ABDF4184-49A7-4B50-93AE-ABB975050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8D7A2-BAE4-45BC-A3D3-B0C9F0B46859}"/>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303155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7E9B-4E3F-4715-8538-9A27155DF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51202-4162-41F9-A383-2EA24E72A3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14358-DF4E-4BD0-8B23-993634ECAD55}"/>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5" name="Footer Placeholder 4">
            <a:extLst>
              <a:ext uri="{FF2B5EF4-FFF2-40B4-BE49-F238E27FC236}">
                <a16:creationId xmlns:a16="http://schemas.microsoft.com/office/drawing/2014/main" id="{68C88572-3DA3-4DC3-8C6A-FB1A3A731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3E467-207F-4FF8-BDE0-AE9A95060525}"/>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139628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C365-9C9B-44BD-ACD2-87E44E1E0F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62B36C-09AA-4E3B-915D-CE95AD360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C389FF-C9C3-4168-993B-EAEB9EBB1DB3}"/>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5" name="Footer Placeholder 4">
            <a:extLst>
              <a:ext uri="{FF2B5EF4-FFF2-40B4-BE49-F238E27FC236}">
                <a16:creationId xmlns:a16="http://schemas.microsoft.com/office/drawing/2014/main" id="{8EFD25E4-605C-4F57-8DE6-98AFC1B77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E1006-B94D-4F5E-A9AE-A6E138103E79}"/>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1946883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58B2-37AA-48AB-896D-1F503F5D8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5EBD5-1F69-4D3E-BCB4-F92AA62FB7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051BF-D5D5-426A-A2FF-EBBE2A5398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15E6AE-B064-4A2D-870E-DC59C9A9A35E}"/>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6" name="Footer Placeholder 5">
            <a:extLst>
              <a:ext uri="{FF2B5EF4-FFF2-40B4-BE49-F238E27FC236}">
                <a16:creationId xmlns:a16="http://schemas.microsoft.com/office/drawing/2014/main" id="{E1965495-2353-40A4-B865-AA1E69392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14554-B853-4E55-B902-981D504594D0}"/>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186403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9C35-6E11-4998-97BC-AB067909D3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DDC24-DB3F-4B97-8495-9C66BDE4E6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355C78-B9BB-4941-9EB0-FF06BA560E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E293CA-BCCD-43FD-8787-F78DE2B33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2729CB-5692-4719-9FDC-9185A8BB6E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175E0E-B358-447E-8C70-B9AF8CD5FCA7}"/>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8" name="Footer Placeholder 7">
            <a:extLst>
              <a:ext uri="{FF2B5EF4-FFF2-40B4-BE49-F238E27FC236}">
                <a16:creationId xmlns:a16="http://schemas.microsoft.com/office/drawing/2014/main" id="{5F02D11E-08DB-4979-A4DA-005938FBE0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C4B3D-534B-41FA-A292-04D4438D2803}"/>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235003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4199-6223-49EA-9056-B71333E4E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658F68-360E-4853-A7C8-0E1F5BCC3253}"/>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4" name="Footer Placeholder 3">
            <a:extLst>
              <a:ext uri="{FF2B5EF4-FFF2-40B4-BE49-F238E27FC236}">
                <a16:creationId xmlns:a16="http://schemas.microsoft.com/office/drawing/2014/main" id="{6BB08759-0E09-419C-895A-C8E712717E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E2DA9A-B9DF-486B-992B-D329A18EFF54}"/>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1726619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C9BB4-1D88-4A9C-9295-BD0EF551E63A}"/>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3" name="Footer Placeholder 2">
            <a:extLst>
              <a:ext uri="{FF2B5EF4-FFF2-40B4-BE49-F238E27FC236}">
                <a16:creationId xmlns:a16="http://schemas.microsoft.com/office/drawing/2014/main" id="{C4A9A952-C40E-4AD6-85BE-D1D19F8B1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42DE32-7578-476A-AB4A-2FE5773E78D3}"/>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212448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EBDF-93C6-4A0D-B28D-69B2B39CD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5644D0-BC64-480A-898A-70C2CDB87C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188A7-11E9-4545-9F76-9C7BA7DB40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F54815-B586-4792-B74D-E9FD6C719990}"/>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6" name="Footer Placeholder 5">
            <a:extLst>
              <a:ext uri="{FF2B5EF4-FFF2-40B4-BE49-F238E27FC236}">
                <a16:creationId xmlns:a16="http://schemas.microsoft.com/office/drawing/2014/main" id="{2F35B1EC-C015-4332-8F46-F8FC2709D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6528C-8B3D-4821-82AF-B6012652A349}"/>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1930444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835E-8FD5-4E1B-8285-4491534C7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023F96-5B4E-42CF-94DA-18A6FDDB8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5DC449-EB95-435B-8B0D-652C63F19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2F4700-FD05-47C6-A846-E65043F11924}"/>
              </a:ext>
            </a:extLst>
          </p:cNvPr>
          <p:cNvSpPr>
            <a:spLocks noGrp="1"/>
          </p:cNvSpPr>
          <p:nvPr>
            <p:ph type="dt" sz="half" idx="10"/>
          </p:nvPr>
        </p:nvSpPr>
        <p:spPr/>
        <p:txBody>
          <a:bodyPr/>
          <a:lstStyle/>
          <a:p>
            <a:fld id="{064FF7D7-A06D-4E5F-82CF-E17CF271F06C}" type="datetimeFigureOut">
              <a:rPr lang="en-US" smtClean="0"/>
              <a:t>10/9/2019</a:t>
            </a:fld>
            <a:endParaRPr lang="en-US"/>
          </a:p>
        </p:txBody>
      </p:sp>
      <p:sp>
        <p:nvSpPr>
          <p:cNvPr id="6" name="Footer Placeholder 5">
            <a:extLst>
              <a:ext uri="{FF2B5EF4-FFF2-40B4-BE49-F238E27FC236}">
                <a16:creationId xmlns:a16="http://schemas.microsoft.com/office/drawing/2014/main" id="{949AEBC8-7559-4CA4-99B4-458CE9629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F2D82-3973-41AB-8A95-B699A3928BF4}"/>
              </a:ext>
            </a:extLst>
          </p:cNvPr>
          <p:cNvSpPr>
            <a:spLocks noGrp="1"/>
          </p:cNvSpPr>
          <p:nvPr>
            <p:ph type="sldNum" sz="quarter" idx="12"/>
          </p:nvPr>
        </p:nvSpPr>
        <p:spPr/>
        <p:txBody>
          <a:bodyPr/>
          <a:lstStyle/>
          <a:p>
            <a:fld id="{2A954FEE-F0F5-4CD3-B9B0-582AFBB8E6C4}" type="slidenum">
              <a:rPr lang="en-US" smtClean="0"/>
              <a:t>‹#›</a:t>
            </a:fld>
            <a:endParaRPr lang="en-US"/>
          </a:p>
        </p:txBody>
      </p:sp>
    </p:spTree>
    <p:extLst>
      <p:ext uri="{BB962C8B-B14F-4D97-AF65-F5344CB8AC3E}">
        <p14:creationId xmlns:p14="http://schemas.microsoft.com/office/powerpoint/2010/main" val="307479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7C358-B6BA-4C07-B81D-4BE6449D5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C778D-3CF5-4087-B210-9FBC8BC19C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2C4C6-C0CF-4E99-A152-C02C516244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FF7D7-A06D-4E5F-82CF-E17CF271F06C}" type="datetimeFigureOut">
              <a:rPr lang="en-US" smtClean="0"/>
              <a:t>10/9/2019</a:t>
            </a:fld>
            <a:endParaRPr lang="en-US"/>
          </a:p>
        </p:txBody>
      </p:sp>
      <p:sp>
        <p:nvSpPr>
          <p:cNvPr id="5" name="Footer Placeholder 4">
            <a:extLst>
              <a:ext uri="{FF2B5EF4-FFF2-40B4-BE49-F238E27FC236}">
                <a16:creationId xmlns:a16="http://schemas.microsoft.com/office/drawing/2014/main" id="{7AF30BA2-D975-4E32-AF09-71B4812F57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A13562-35D3-43D2-8FB3-7764E5199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54FEE-F0F5-4CD3-B9B0-582AFBB8E6C4}" type="slidenum">
              <a:rPr lang="en-US" smtClean="0"/>
              <a:t>‹#›</a:t>
            </a:fld>
            <a:endParaRPr lang="en-US"/>
          </a:p>
        </p:txBody>
      </p:sp>
    </p:spTree>
    <p:extLst>
      <p:ext uri="{BB962C8B-B14F-4D97-AF65-F5344CB8AC3E}">
        <p14:creationId xmlns:p14="http://schemas.microsoft.com/office/powerpoint/2010/main" val="345155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flickr.com/photos/99558277@N07/1087534969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flickr.com/photos/airbnb/1391519380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flickr.com/photos/niallkennedy/958707127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ala.org/advocacy/library-value-calculator"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flickr.com/photos/nwplanning/30130854111/"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census.gov/programs-surveys/ac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www.flickr.com/photos/volunteermatch/27677155485/"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rgbClr val="335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E06901-2E37-4E35-963F-C50DB6F3AAAD}"/>
              </a:ext>
            </a:extLst>
          </p:cNvPr>
          <p:cNvSpPr>
            <a:spLocks noGrp="1"/>
          </p:cNvSpPr>
          <p:nvPr>
            <p:ph type="ctrTitle"/>
          </p:nvPr>
        </p:nvSpPr>
        <p:spPr>
          <a:xfrm>
            <a:off x="1347531" y="353906"/>
            <a:ext cx="9605948" cy="2318665"/>
          </a:xfrm>
        </p:spPr>
        <p:txBody>
          <a:bodyPr>
            <a:normAutofit/>
          </a:bodyPr>
          <a:lstStyle/>
          <a:p>
            <a:r>
              <a:rPr lang="en-US" sz="7500" dirty="0">
                <a:solidFill>
                  <a:srgbClr val="FFFFFF"/>
                </a:solidFill>
              </a:rPr>
              <a:t>Trustee Board Training</a:t>
            </a:r>
            <a:br>
              <a:rPr lang="en-US" sz="5400" dirty="0">
                <a:solidFill>
                  <a:srgbClr val="FFFFFF"/>
                </a:solidFill>
              </a:rPr>
            </a:br>
            <a:endParaRPr lang="en-US" sz="5400" dirty="0">
              <a:solidFill>
                <a:srgbClr val="FFFFFF"/>
              </a:solidFill>
            </a:endParaRPr>
          </a:p>
        </p:txBody>
      </p:sp>
      <p:sp>
        <p:nvSpPr>
          <p:cNvPr id="3" name="Subtitle 2">
            <a:extLst>
              <a:ext uri="{FF2B5EF4-FFF2-40B4-BE49-F238E27FC236}">
                <a16:creationId xmlns:a16="http://schemas.microsoft.com/office/drawing/2014/main" id="{FF6C19EF-DA4F-435D-8B6C-013C9DF6A9AB}"/>
              </a:ext>
            </a:extLst>
          </p:cNvPr>
          <p:cNvSpPr>
            <a:spLocks noGrp="1"/>
          </p:cNvSpPr>
          <p:nvPr>
            <p:ph type="subTitle" idx="1"/>
          </p:nvPr>
        </p:nvSpPr>
        <p:spPr>
          <a:xfrm>
            <a:off x="1293026" y="4642866"/>
            <a:ext cx="8937522" cy="1872234"/>
          </a:xfrm>
        </p:spPr>
        <p:txBody>
          <a:bodyPr>
            <a:normAutofit/>
          </a:bodyPr>
          <a:lstStyle/>
          <a:p>
            <a:pPr algn="l"/>
            <a:r>
              <a:rPr lang="en-US" sz="2800" dirty="0">
                <a:solidFill>
                  <a:srgbClr val="FFFFFF"/>
                </a:solidFill>
              </a:rPr>
              <a:t>Lara Keenan</a:t>
            </a:r>
          </a:p>
          <a:p>
            <a:pPr algn="l"/>
            <a:r>
              <a:rPr lang="en-US" sz="2800" dirty="0">
                <a:solidFill>
                  <a:srgbClr val="FFFFFF"/>
                </a:solidFill>
              </a:rPr>
              <a:t>State Library Consultant, Governance &amp; Management</a:t>
            </a:r>
          </a:p>
          <a:p>
            <a:pPr algn="l"/>
            <a:r>
              <a:rPr lang="en-US" sz="2800">
                <a:solidFill>
                  <a:srgbClr val="FFFFFF"/>
                </a:solidFill>
              </a:rPr>
              <a:t>September 2019</a:t>
            </a:r>
            <a:endParaRPr lang="en-US" sz="2800" dirty="0">
              <a:solidFill>
                <a:srgbClr val="FFFFFF"/>
              </a:solidFill>
            </a:endParaRPr>
          </a:p>
        </p:txBody>
      </p:sp>
      <p:sp>
        <p:nvSpPr>
          <p:cNvPr id="12" name="Rectangle 11">
            <a:extLst>
              <a:ext uri="{FF2B5EF4-FFF2-40B4-BE49-F238E27FC236}">
                <a16:creationId xmlns:a16="http://schemas.microsoft.com/office/drawing/2014/main" id="{4B5B4A0B-07E2-4A93-B5D8-4B250EBC1B34}"/>
              </a:ext>
            </a:extLst>
          </p:cNvPr>
          <p:cNvSpPr/>
          <p:nvPr/>
        </p:nvSpPr>
        <p:spPr>
          <a:xfrm>
            <a:off x="4352925" y="2945899"/>
            <a:ext cx="3581400" cy="1102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557B4C7-8116-4AEE-A258-ACC9FF15D21E}"/>
              </a:ext>
            </a:extLst>
          </p:cNvPr>
          <p:cNvPicPr>
            <a:picLocks noChangeAspect="1"/>
          </p:cNvPicPr>
          <p:nvPr/>
        </p:nvPicPr>
        <p:blipFill rotWithShape="1">
          <a:blip r:embed="rId3">
            <a:extLst>
              <a:ext uri="{28A0092B-C50C-407E-A947-70E740481C1C}">
                <a14:useLocalDpi xmlns:a14="http://schemas.microsoft.com/office/drawing/2010/main" val="0"/>
              </a:ext>
            </a:extLst>
          </a:blip>
          <a:srcRect l="3094"/>
          <a:stretch/>
        </p:blipFill>
        <p:spPr>
          <a:xfrm>
            <a:off x="4443413" y="3072621"/>
            <a:ext cx="3414185" cy="975279"/>
          </a:xfrm>
          <a:prstGeom prst="rect">
            <a:avLst/>
          </a:prstGeom>
        </p:spPr>
      </p:pic>
    </p:spTree>
    <p:extLst>
      <p:ext uri="{BB962C8B-B14F-4D97-AF65-F5344CB8AC3E}">
        <p14:creationId xmlns:p14="http://schemas.microsoft.com/office/powerpoint/2010/main" val="234206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6" name="Rectangle 15">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itting at a table&#10;&#10;Description generated with very high confidence">
            <a:extLst>
              <a:ext uri="{FF2B5EF4-FFF2-40B4-BE49-F238E27FC236}">
                <a16:creationId xmlns:a16="http://schemas.microsoft.com/office/drawing/2014/main" id="{E0E44CAA-688D-4329-B6DA-26AD601037CD}"/>
              </a:ext>
            </a:extLst>
          </p:cNvPr>
          <p:cNvPicPr>
            <a:picLocks noChangeAspect="1"/>
          </p:cNvPicPr>
          <p:nvPr/>
        </p:nvPicPr>
        <p:blipFill rotWithShape="1">
          <a:blip r:embed="rId3">
            <a:extLst>
              <a:ext uri="{28A0092B-C50C-407E-A947-70E740481C1C}">
                <a14:useLocalDpi xmlns:a14="http://schemas.microsoft.com/office/drawing/2010/main" val="0"/>
              </a:ext>
            </a:extLst>
          </a:blip>
          <a:srcRect l="12709" r="18625"/>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8" name="Straight Arrow Connector 17">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655320" y="2631125"/>
            <a:ext cx="4983480" cy="3579175"/>
          </a:xfrm>
        </p:spPr>
        <p:txBody>
          <a:bodyPr vert="horz" lIns="91440" tIns="45720" rIns="91440" bIns="45720" rtlCol="0" anchor="t">
            <a:normAutofit fontScale="90000"/>
          </a:bodyPr>
          <a:lstStyle/>
          <a:p>
            <a:r>
              <a:rPr lang="en-US" sz="6000" dirty="0">
                <a:solidFill>
                  <a:schemeClr val="bg1"/>
                </a:solidFill>
              </a:rPr>
              <a:t>Prepare for board meetings; attend &amp; participate</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655320" y="487681"/>
            <a:ext cx="4983480" cy="1499975"/>
          </a:xfrm>
        </p:spPr>
        <p:txBody>
          <a:bodyPr vert="horz" lIns="91440" tIns="45720" rIns="91440" bIns="45720" rtlCol="0" anchor="b">
            <a:normAutofit/>
          </a:bodyPr>
          <a:lstStyle/>
          <a:p>
            <a:pPr marL="0" indent="0">
              <a:buNone/>
            </a:pPr>
            <a:r>
              <a:rPr lang="en-US" sz="4000" dirty="0">
                <a:solidFill>
                  <a:schemeClr val="accent4"/>
                </a:solidFill>
              </a:rPr>
              <a:t>Ongoing Trustee Duties</a:t>
            </a:r>
          </a:p>
        </p:txBody>
      </p:sp>
      <p:sp>
        <p:nvSpPr>
          <p:cNvPr id="10" name="TextBox 9">
            <a:extLst>
              <a:ext uri="{FF2B5EF4-FFF2-40B4-BE49-F238E27FC236}">
                <a16:creationId xmlns:a16="http://schemas.microsoft.com/office/drawing/2014/main" id="{D2C1D7A0-EB36-4AF9-A310-BC2E56709D4E}"/>
              </a:ext>
            </a:extLst>
          </p:cNvPr>
          <p:cNvSpPr txBox="1"/>
          <p:nvPr/>
        </p:nvSpPr>
        <p:spPr>
          <a:xfrm>
            <a:off x="2682243" y="6201778"/>
            <a:ext cx="6553200" cy="646331"/>
          </a:xfrm>
          <a:prstGeom prst="rect">
            <a:avLst/>
          </a:prstGeom>
          <a:noFill/>
        </p:spPr>
        <p:txBody>
          <a:bodyPr wrap="square" rtlCol="0">
            <a:spAutoFit/>
          </a:bodyPr>
          <a:lstStyle/>
          <a:p>
            <a:r>
              <a:rPr lang="en-US" dirty="0">
                <a:solidFill>
                  <a:schemeClr val="bg1"/>
                </a:solidFill>
              </a:rPr>
              <a:t>Source: https://www.flickr.com/photos/mmmavocado/10925542573</a:t>
            </a:r>
          </a:p>
        </p:txBody>
      </p:sp>
    </p:spTree>
    <p:extLst>
      <p:ext uri="{BB962C8B-B14F-4D97-AF65-F5344CB8AC3E}">
        <p14:creationId xmlns:p14="http://schemas.microsoft.com/office/powerpoint/2010/main" val="287460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6" name="Rectangle 15">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0E44CAA-688D-4329-B6DA-26AD601037CD}"/>
              </a:ext>
            </a:extLst>
          </p:cNvPr>
          <p:cNvPicPr>
            <a:picLocks noChangeAspect="1"/>
          </p:cNvPicPr>
          <p:nvPr/>
        </p:nvPicPr>
        <p:blipFill rotWithShape="1">
          <a:blip r:embed="rId3">
            <a:extLst>
              <a:ext uri="{28A0092B-C50C-407E-A947-70E740481C1C}">
                <a14:useLocalDpi xmlns:a14="http://schemas.microsoft.com/office/drawing/2010/main" val="0"/>
              </a:ext>
            </a:extLst>
          </a:blip>
          <a:srcRect r="36360"/>
          <a:stretch/>
        </p:blipFill>
        <p:spPr>
          <a:xfrm>
            <a:off x="5981699" y="-1"/>
            <a:ext cx="6210301" cy="6848109"/>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8" name="Straight Arrow Connector 17">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655320" y="2631125"/>
            <a:ext cx="4983480" cy="3579175"/>
          </a:xfrm>
        </p:spPr>
        <p:txBody>
          <a:bodyPr vert="horz" lIns="91440" tIns="45720" rIns="91440" bIns="45720" rtlCol="0" anchor="t">
            <a:normAutofit/>
          </a:bodyPr>
          <a:lstStyle/>
          <a:p>
            <a:r>
              <a:rPr lang="en-US" sz="5400" dirty="0">
                <a:solidFill>
                  <a:schemeClr val="bg1"/>
                </a:solidFill>
              </a:rPr>
              <a:t>Get to know the legal stuff: State &amp; Federal Laws</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655320" y="487681"/>
            <a:ext cx="4983480" cy="1499975"/>
          </a:xfrm>
        </p:spPr>
        <p:txBody>
          <a:bodyPr vert="horz" lIns="91440" tIns="45720" rIns="91440" bIns="45720" rtlCol="0" anchor="b">
            <a:normAutofit/>
          </a:bodyPr>
          <a:lstStyle/>
          <a:p>
            <a:pPr marL="0" indent="0">
              <a:buNone/>
            </a:pPr>
            <a:r>
              <a:rPr lang="en-US" sz="4000" dirty="0">
                <a:solidFill>
                  <a:schemeClr val="accent4"/>
                </a:solidFill>
              </a:rPr>
              <a:t>Ongoing Trustee Duties</a:t>
            </a:r>
          </a:p>
        </p:txBody>
      </p:sp>
      <p:sp>
        <p:nvSpPr>
          <p:cNvPr id="10" name="TextBox 9">
            <a:extLst>
              <a:ext uri="{FF2B5EF4-FFF2-40B4-BE49-F238E27FC236}">
                <a16:creationId xmlns:a16="http://schemas.microsoft.com/office/drawing/2014/main" id="{D2C1D7A0-EB36-4AF9-A310-BC2E56709D4E}"/>
              </a:ext>
            </a:extLst>
          </p:cNvPr>
          <p:cNvSpPr txBox="1"/>
          <p:nvPr/>
        </p:nvSpPr>
        <p:spPr>
          <a:xfrm>
            <a:off x="2682243" y="6201778"/>
            <a:ext cx="6553200" cy="646331"/>
          </a:xfrm>
          <a:prstGeom prst="rect">
            <a:avLst/>
          </a:prstGeom>
          <a:noFill/>
        </p:spPr>
        <p:txBody>
          <a:bodyPr wrap="square" rtlCol="0">
            <a:spAutoFit/>
          </a:bodyPr>
          <a:lstStyle/>
          <a:p>
            <a:r>
              <a:rPr lang="en-US" dirty="0">
                <a:solidFill>
                  <a:schemeClr val="bg1"/>
                </a:solidFill>
              </a:rPr>
              <a:t>Source: </a:t>
            </a:r>
          </a:p>
          <a:p>
            <a:r>
              <a:rPr lang="en-US" dirty="0">
                <a:solidFill>
                  <a:schemeClr val="bg1"/>
                </a:solidFill>
              </a:rPr>
              <a:t>https://www.flickr.com/photos/pamwood707/5646757752</a:t>
            </a:r>
          </a:p>
        </p:txBody>
      </p:sp>
    </p:spTree>
    <p:extLst>
      <p:ext uri="{BB962C8B-B14F-4D97-AF65-F5344CB8AC3E}">
        <p14:creationId xmlns:p14="http://schemas.microsoft.com/office/powerpoint/2010/main" val="368621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6" name="Rectangle 15">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655320" y="2631125"/>
            <a:ext cx="4983480" cy="3579175"/>
          </a:xfrm>
        </p:spPr>
        <p:txBody>
          <a:bodyPr vert="horz" lIns="91440" tIns="45720" rIns="91440" bIns="45720" rtlCol="0" anchor="t">
            <a:normAutofit/>
          </a:bodyPr>
          <a:lstStyle/>
          <a:p>
            <a:r>
              <a:rPr lang="en-US" sz="5400" dirty="0">
                <a:solidFill>
                  <a:schemeClr val="bg1"/>
                </a:solidFill>
              </a:rPr>
              <a:t>Support Library Services: Visit &amp; Observe</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655320" y="487681"/>
            <a:ext cx="4983480" cy="1499975"/>
          </a:xfrm>
        </p:spPr>
        <p:txBody>
          <a:bodyPr vert="horz" lIns="91440" tIns="45720" rIns="91440" bIns="45720" rtlCol="0" anchor="b">
            <a:normAutofit/>
          </a:bodyPr>
          <a:lstStyle/>
          <a:p>
            <a:pPr marL="0" indent="0">
              <a:buNone/>
            </a:pPr>
            <a:r>
              <a:rPr lang="en-US" sz="4000" dirty="0">
                <a:solidFill>
                  <a:schemeClr val="accent4"/>
                </a:solidFill>
              </a:rPr>
              <a:t>Ongoing Trustee Duties</a:t>
            </a:r>
          </a:p>
        </p:txBody>
      </p:sp>
      <p:sp>
        <p:nvSpPr>
          <p:cNvPr id="10" name="TextBox 9">
            <a:extLst>
              <a:ext uri="{FF2B5EF4-FFF2-40B4-BE49-F238E27FC236}">
                <a16:creationId xmlns:a16="http://schemas.microsoft.com/office/drawing/2014/main" id="{D2C1D7A0-EB36-4AF9-A310-BC2E56709D4E}"/>
              </a:ext>
            </a:extLst>
          </p:cNvPr>
          <p:cNvSpPr txBox="1"/>
          <p:nvPr/>
        </p:nvSpPr>
        <p:spPr>
          <a:xfrm>
            <a:off x="2682243" y="6201778"/>
            <a:ext cx="6553200" cy="646331"/>
          </a:xfrm>
          <a:prstGeom prst="rect">
            <a:avLst/>
          </a:prstGeom>
          <a:noFill/>
        </p:spPr>
        <p:txBody>
          <a:bodyPr wrap="square" rtlCol="0">
            <a:spAutoFit/>
          </a:bodyPr>
          <a:lstStyle/>
          <a:p>
            <a:r>
              <a:rPr lang="en-US" dirty="0">
                <a:solidFill>
                  <a:schemeClr val="bg1"/>
                </a:solidFill>
              </a:rPr>
              <a:t>Source: San Jose Public Library https://www.flickr.com/photos/sanjoselibrary/31234520260</a:t>
            </a:r>
          </a:p>
        </p:txBody>
      </p:sp>
      <p:pic>
        <p:nvPicPr>
          <p:cNvPr id="9" name="Picture 8">
            <a:extLst>
              <a:ext uri="{FF2B5EF4-FFF2-40B4-BE49-F238E27FC236}">
                <a16:creationId xmlns:a16="http://schemas.microsoft.com/office/drawing/2014/main" id="{E0E44CAA-688D-4329-B6DA-26AD601037CD}"/>
              </a:ext>
            </a:extLst>
          </p:cNvPr>
          <p:cNvPicPr>
            <a:picLocks noChangeAspect="1"/>
          </p:cNvPicPr>
          <p:nvPr/>
        </p:nvPicPr>
        <p:blipFill rotWithShape="1">
          <a:blip r:embed="rId3">
            <a:extLst>
              <a:ext uri="{28A0092B-C50C-407E-A947-70E740481C1C}">
                <a14:useLocalDpi xmlns:a14="http://schemas.microsoft.com/office/drawing/2010/main" val="0"/>
              </a:ext>
            </a:extLst>
          </a:blip>
          <a:srcRect r="38963"/>
          <a:stretch/>
        </p:blipFill>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2610126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6" name="Rectangle 15">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0E44CAA-688D-4329-B6DA-26AD601037CD}"/>
              </a:ext>
            </a:extLst>
          </p:cNvPr>
          <p:cNvPicPr>
            <a:picLocks noChangeAspect="1"/>
          </p:cNvPicPr>
          <p:nvPr/>
        </p:nvPicPr>
        <p:blipFill rotWithShape="1">
          <a:blip r:embed="rId3">
            <a:extLst>
              <a:ext uri="{28A0092B-C50C-407E-A947-70E740481C1C}">
                <a14:useLocalDpi xmlns:a14="http://schemas.microsoft.com/office/drawing/2010/main" val="0"/>
              </a:ext>
            </a:extLst>
          </a:blip>
          <a:srcRect r="40292"/>
          <a:stretch/>
        </p:blipFill>
        <p:spPr>
          <a:xfrm>
            <a:off x="5753101" y="-8423"/>
            <a:ext cx="6448188" cy="6866423"/>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8" name="Straight Arrow Connector 17">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655320" y="2631125"/>
            <a:ext cx="4983480" cy="3579175"/>
          </a:xfrm>
        </p:spPr>
        <p:txBody>
          <a:bodyPr vert="horz" lIns="91440" tIns="45720" rIns="91440" bIns="45720" rtlCol="0" anchor="t">
            <a:normAutofit/>
          </a:bodyPr>
          <a:lstStyle/>
          <a:p>
            <a:r>
              <a:rPr lang="en-US" sz="5400" dirty="0">
                <a:solidFill>
                  <a:schemeClr val="bg1"/>
                </a:solidFill>
              </a:rPr>
              <a:t>Talk About the Library in the Community</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655320" y="487681"/>
            <a:ext cx="4983480" cy="1499975"/>
          </a:xfrm>
        </p:spPr>
        <p:txBody>
          <a:bodyPr vert="horz" lIns="91440" tIns="45720" rIns="91440" bIns="45720" rtlCol="0" anchor="b">
            <a:normAutofit/>
          </a:bodyPr>
          <a:lstStyle/>
          <a:p>
            <a:pPr marL="0" indent="0">
              <a:buNone/>
            </a:pPr>
            <a:r>
              <a:rPr lang="en-US" sz="4000" dirty="0">
                <a:solidFill>
                  <a:schemeClr val="accent4"/>
                </a:solidFill>
              </a:rPr>
              <a:t>Ongoing Trustee Duties</a:t>
            </a:r>
          </a:p>
        </p:txBody>
      </p:sp>
      <p:sp>
        <p:nvSpPr>
          <p:cNvPr id="10" name="TextBox 9">
            <a:extLst>
              <a:ext uri="{FF2B5EF4-FFF2-40B4-BE49-F238E27FC236}">
                <a16:creationId xmlns:a16="http://schemas.microsoft.com/office/drawing/2014/main" id="{D2C1D7A0-EB36-4AF9-A310-BC2E56709D4E}"/>
              </a:ext>
            </a:extLst>
          </p:cNvPr>
          <p:cNvSpPr txBox="1"/>
          <p:nvPr/>
        </p:nvSpPr>
        <p:spPr>
          <a:xfrm>
            <a:off x="2682243" y="6201778"/>
            <a:ext cx="6553200" cy="646331"/>
          </a:xfrm>
          <a:prstGeom prst="rect">
            <a:avLst/>
          </a:prstGeom>
          <a:noFill/>
        </p:spPr>
        <p:txBody>
          <a:bodyPr wrap="square" rtlCol="0">
            <a:spAutoFit/>
          </a:bodyPr>
          <a:lstStyle/>
          <a:p>
            <a:r>
              <a:rPr lang="en-US" dirty="0">
                <a:solidFill>
                  <a:schemeClr val="bg1"/>
                </a:solidFill>
              </a:rPr>
              <a:t>Source: https://www.flickr.com/photos/90664717@N00/2686040967</a:t>
            </a:r>
          </a:p>
        </p:txBody>
      </p:sp>
    </p:spTree>
    <p:extLst>
      <p:ext uri="{BB962C8B-B14F-4D97-AF65-F5344CB8AC3E}">
        <p14:creationId xmlns:p14="http://schemas.microsoft.com/office/powerpoint/2010/main" val="290459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6" name="Rectangle 15">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655320" y="2631125"/>
            <a:ext cx="4983480" cy="3579175"/>
          </a:xfrm>
        </p:spPr>
        <p:txBody>
          <a:bodyPr vert="horz" lIns="91440" tIns="45720" rIns="91440" bIns="45720" rtlCol="0" anchor="t">
            <a:normAutofit/>
          </a:bodyPr>
          <a:lstStyle/>
          <a:p>
            <a:pPr indent="-365760"/>
            <a:r>
              <a:rPr lang="en-US" sz="5400" dirty="0">
                <a:solidFill>
                  <a:schemeClr val="bg1"/>
                </a:solidFill>
              </a:rPr>
              <a:t>Keep open to the future: read, think, listen</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655320" y="487681"/>
            <a:ext cx="4983480" cy="1499975"/>
          </a:xfrm>
        </p:spPr>
        <p:txBody>
          <a:bodyPr vert="horz" lIns="91440" tIns="45720" rIns="91440" bIns="45720" rtlCol="0" anchor="b">
            <a:normAutofit/>
          </a:bodyPr>
          <a:lstStyle/>
          <a:p>
            <a:pPr marL="0" indent="0">
              <a:buNone/>
            </a:pPr>
            <a:r>
              <a:rPr lang="en-US" sz="4000" dirty="0">
                <a:solidFill>
                  <a:schemeClr val="accent4"/>
                </a:solidFill>
              </a:rPr>
              <a:t>Ongoing Trustee Duties</a:t>
            </a:r>
          </a:p>
        </p:txBody>
      </p:sp>
      <p:sp>
        <p:nvSpPr>
          <p:cNvPr id="10" name="TextBox 9">
            <a:extLst>
              <a:ext uri="{FF2B5EF4-FFF2-40B4-BE49-F238E27FC236}">
                <a16:creationId xmlns:a16="http://schemas.microsoft.com/office/drawing/2014/main" id="{D2C1D7A0-EB36-4AF9-A310-BC2E56709D4E}"/>
              </a:ext>
            </a:extLst>
          </p:cNvPr>
          <p:cNvSpPr txBox="1"/>
          <p:nvPr/>
        </p:nvSpPr>
        <p:spPr>
          <a:xfrm>
            <a:off x="219075" y="5956628"/>
            <a:ext cx="5827389" cy="923330"/>
          </a:xfrm>
          <a:prstGeom prst="rect">
            <a:avLst/>
          </a:prstGeom>
          <a:noFill/>
        </p:spPr>
        <p:txBody>
          <a:bodyPr wrap="square" rtlCol="0">
            <a:spAutoFit/>
          </a:bodyPr>
          <a:lstStyle/>
          <a:p>
            <a:r>
              <a:rPr lang="en-US" dirty="0">
                <a:solidFill>
                  <a:schemeClr val="bg1"/>
                </a:solidFill>
              </a:rPr>
              <a:t>Source: http://www.ala.org/tools/librariestransform/future/engage/TrendCards</a:t>
            </a:r>
          </a:p>
        </p:txBody>
      </p:sp>
      <p:pic>
        <p:nvPicPr>
          <p:cNvPr id="6" name="Picture 5" descr="A screenshot of a cell phone&#10;&#10;Description generated with high confidence">
            <a:extLst>
              <a:ext uri="{FF2B5EF4-FFF2-40B4-BE49-F238E27FC236}">
                <a16:creationId xmlns:a16="http://schemas.microsoft.com/office/drawing/2014/main" id="{D1A3E9DD-744A-444B-B5CE-878B657E43EB}"/>
              </a:ext>
            </a:extLst>
          </p:cNvPr>
          <p:cNvPicPr>
            <a:picLocks noChangeAspect="1"/>
          </p:cNvPicPr>
          <p:nvPr/>
        </p:nvPicPr>
        <p:blipFill rotWithShape="1">
          <a:blip r:embed="rId3">
            <a:extLst>
              <a:ext uri="{28A0092B-C50C-407E-A947-70E740481C1C}">
                <a14:useLocalDpi xmlns:a14="http://schemas.microsoft.com/office/drawing/2010/main" val="0"/>
              </a:ext>
            </a:extLst>
          </a:blip>
          <a:srcRect l="2851" r="4151"/>
          <a:stretch/>
        </p:blipFill>
        <p:spPr>
          <a:xfrm>
            <a:off x="6046464" y="0"/>
            <a:ext cx="6145536" cy="6879958"/>
          </a:xfrm>
          <a:prstGeom prst="rect">
            <a:avLst/>
          </a:prstGeom>
        </p:spPr>
      </p:pic>
    </p:spTree>
    <p:extLst>
      <p:ext uri="{BB962C8B-B14F-4D97-AF65-F5344CB8AC3E}">
        <p14:creationId xmlns:p14="http://schemas.microsoft.com/office/powerpoint/2010/main" val="2598597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838200" y="1582617"/>
            <a:ext cx="10515600" cy="3238500"/>
          </a:xfrm>
        </p:spPr>
        <p:txBody>
          <a:bodyPr>
            <a:normAutofit/>
          </a:bodyPr>
          <a:lstStyle/>
          <a:p>
            <a:pPr algn="ctr"/>
            <a:r>
              <a:rPr lang="en-US" sz="7500" b="1" dirty="0">
                <a:solidFill>
                  <a:schemeClr val="accent4"/>
                </a:solidFill>
              </a:rPr>
              <a:t>What Laws Govern Your Work?</a:t>
            </a:r>
          </a:p>
        </p:txBody>
      </p:sp>
    </p:spTree>
    <p:extLst>
      <p:ext uri="{BB962C8B-B14F-4D97-AF65-F5344CB8AC3E}">
        <p14:creationId xmlns:p14="http://schemas.microsoft.com/office/powerpoint/2010/main" val="58857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3100-1801-4857-8690-5E72A562C777}"/>
              </a:ext>
            </a:extLst>
          </p:cNvPr>
          <p:cNvSpPr>
            <a:spLocks noGrp="1"/>
          </p:cNvSpPr>
          <p:nvPr>
            <p:ph type="title"/>
          </p:nvPr>
        </p:nvSpPr>
        <p:spPr/>
        <p:txBody>
          <a:bodyPr/>
          <a:lstStyle/>
          <a:p>
            <a:pPr algn="ctr"/>
            <a:r>
              <a:rPr lang="en-US" b="1" dirty="0">
                <a:solidFill>
                  <a:schemeClr val="accent4"/>
                </a:solidFill>
              </a:rPr>
              <a:t>Why Do Public Libraries Exist? VSA Title 22</a:t>
            </a:r>
          </a:p>
        </p:txBody>
      </p:sp>
      <p:sp>
        <p:nvSpPr>
          <p:cNvPr id="3" name="Content Placeholder 2">
            <a:extLst>
              <a:ext uri="{FF2B5EF4-FFF2-40B4-BE49-F238E27FC236}">
                <a16:creationId xmlns:a16="http://schemas.microsoft.com/office/drawing/2014/main" id="{E51D6F73-0776-498E-B2F1-9518CEAD822B}"/>
              </a:ext>
            </a:extLst>
          </p:cNvPr>
          <p:cNvSpPr>
            <a:spLocks noGrp="1"/>
          </p:cNvSpPr>
          <p:nvPr>
            <p:ph idx="1"/>
          </p:nvPr>
        </p:nvSpPr>
        <p:spPr/>
        <p:txBody>
          <a:bodyPr>
            <a:normAutofit/>
          </a:bodyPr>
          <a:lstStyle/>
          <a:p>
            <a:pPr marL="0" indent="0">
              <a:buNone/>
            </a:pPr>
            <a:r>
              <a:rPr lang="en-US" sz="3600" dirty="0">
                <a:solidFill>
                  <a:schemeClr val="bg1"/>
                </a:solidFill>
              </a:rPr>
              <a:t>Chapter 3, </a:t>
            </a:r>
            <a:r>
              <a:rPr lang="en-US" sz="3600" b="1" dirty="0">
                <a:solidFill>
                  <a:schemeClr val="bg1"/>
                </a:solidFill>
              </a:rPr>
              <a:t>§ 67</a:t>
            </a:r>
          </a:p>
          <a:p>
            <a:pPr marL="0" indent="0">
              <a:buNone/>
            </a:pPr>
            <a:r>
              <a:rPr lang="en-US" sz="3600" dirty="0">
                <a:solidFill>
                  <a:schemeClr val="bg1"/>
                </a:solidFill>
              </a:rPr>
              <a:t>(a) The General Assembly declares it to be the policy of the State of Vermont that </a:t>
            </a:r>
            <a:r>
              <a:rPr lang="en-US" sz="3600" dirty="0">
                <a:solidFill>
                  <a:schemeClr val="accent4"/>
                </a:solidFill>
              </a:rPr>
              <a:t>free public libraries are essential</a:t>
            </a:r>
            <a:r>
              <a:rPr lang="en-US" sz="3600" dirty="0">
                <a:solidFill>
                  <a:schemeClr val="bg1"/>
                </a:solidFill>
              </a:rPr>
              <a:t> to the general enlightenment of citizens in a democracy and that every citizen of the State of Vermont should have access to the educational, cultural, recreational, informational, and research benefits of a free public library.</a:t>
            </a:r>
          </a:p>
        </p:txBody>
      </p:sp>
    </p:spTree>
    <p:extLst>
      <p:ext uri="{BB962C8B-B14F-4D97-AF65-F5344CB8AC3E}">
        <p14:creationId xmlns:p14="http://schemas.microsoft.com/office/powerpoint/2010/main" val="211722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838200" y="170856"/>
            <a:ext cx="10515600" cy="1325563"/>
          </a:xfrm>
        </p:spPr>
        <p:txBody>
          <a:bodyPr/>
          <a:lstStyle/>
          <a:p>
            <a:pPr algn="ctr"/>
            <a:r>
              <a:rPr lang="en-US" b="1" dirty="0">
                <a:solidFill>
                  <a:schemeClr val="accent4"/>
                </a:solidFill>
              </a:rPr>
              <a:t>Division of Powers: Trustees &amp; </a:t>
            </a:r>
            <a:r>
              <a:rPr lang="en-US" b="1" dirty="0" err="1">
                <a:solidFill>
                  <a:schemeClr val="accent4"/>
                </a:solidFill>
              </a:rPr>
              <a:t>SelectBoard</a:t>
            </a:r>
            <a:endParaRPr lang="en-US" b="1" dirty="0">
              <a:solidFill>
                <a:schemeClr val="accent4"/>
              </a:solidFill>
            </a:endParaRPr>
          </a:p>
        </p:txBody>
      </p:sp>
      <p:sp>
        <p:nvSpPr>
          <p:cNvPr id="4" name="TextBox 3">
            <a:extLst>
              <a:ext uri="{FF2B5EF4-FFF2-40B4-BE49-F238E27FC236}">
                <a16:creationId xmlns:a16="http://schemas.microsoft.com/office/drawing/2014/main" id="{8D2B2621-F92D-4125-8A91-92BB6F16A156}"/>
              </a:ext>
            </a:extLst>
          </p:cNvPr>
          <p:cNvSpPr txBox="1"/>
          <p:nvPr/>
        </p:nvSpPr>
        <p:spPr>
          <a:xfrm>
            <a:off x="1325217" y="164600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Important: We Are All In This Together</a:t>
            </a:r>
          </a:p>
        </p:txBody>
      </p:sp>
      <p:sp>
        <p:nvSpPr>
          <p:cNvPr id="5" name="TextBox 4">
            <a:extLst>
              <a:ext uri="{FF2B5EF4-FFF2-40B4-BE49-F238E27FC236}">
                <a16:creationId xmlns:a16="http://schemas.microsoft.com/office/drawing/2014/main" id="{3A65B1A5-BB3C-47A6-AFC4-B385D1D34292}"/>
              </a:ext>
            </a:extLst>
          </p:cNvPr>
          <p:cNvSpPr txBox="1"/>
          <p:nvPr/>
        </p:nvSpPr>
        <p:spPr>
          <a:xfrm>
            <a:off x="1325217" y="2292331"/>
            <a:ext cx="10515599"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Also Important: Knowing The Law of Public Libraries</a:t>
            </a:r>
          </a:p>
        </p:txBody>
      </p:sp>
      <p:sp>
        <p:nvSpPr>
          <p:cNvPr id="6" name="TextBox 5">
            <a:extLst>
              <a:ext uri="{FF2B5EF4-FFF2-40B4-BE49-F238E27FC236}">
                <a16:creationId xmlns:a16="http://schemas.microsoft.com/office/drawing/2014/main" id="{A5AD4282-1AC1-4A17-A5DD-BE38E27C2C23}"/>
              </a:ext>
            </a:extLst>
          </p:cNvPr>
          <p:cNvSpPr txBox="1"/>
          <p:nvPr/>
        </p:nvSpPr>
        <p:spPr>
          <a:xfrm>
            <a:off x="2011017" y="2938662"/>
            <a:ext cx="9541566" cy="1077218"/>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200" dirty="0">
                <a:solidFill>
                  <a:schemeClr val="accent4"/>
                </a:solidFill>
              </a:rPr>
              <a:t>Municipal Library Trustees: “Shall have full power” 22 V.S.A. § 143</a:t>
            </a:r>
          </a:p>
        </p:txBody>
      </p:sp>
      <p:sp>
        <p:nvSpPr>
          <p:cNvPr id="7" name="TextBox 6">
            <a:extLst>
              <a:ext uri="{FF2B5EF4-FFF2-40B4-BE49-F238E27FC236}">
                <a16:creationId xmlns:a16="http://schemas.microsoft.com/office/drawing/2014/main" id="{42001526-9C61-4DBF-A280-38B957C68D3E}"/>
              </a:ext>
            </a:extLst>
          </p:cNvPr>
          <p:cNvSpPr txBox="1"/>
          <p:nvPr/>
        </p:nvSpPr>
        <p:spPr>
          <a:xfrm>
            <a:off x="1325217" y="558554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It’s a delicate balance to maintain and nurture </a:t>
            </a:r>
          </a:p>
        </p:txBody>
      </p:sp>
      <p:sp>
        <p:nvSpPr>
          <p:cNvPr id="8" name="TextBox 7">
            <a:extLst>
              <a:ext uri="{FF2B5EF4-FFF2-40B4-BE49-F238E27FC236}">
                <a16:creationId xmlns:a16="http://schemas.microsoft.com/office/drawing/2014/main" id="{B6D9A6EA-3F68-4616-8154-44F08E0E236B}"/>
              </a:ext>
            </a:extLst>
          </p:cNvPr>
          <p:cNvSpPr txBox="1"/>
          <p:nvPr/>
        </p:nvSpPr>
        <p:spPr>
          <a:xfrm>
            <a:off x="2011017" y="4015880"/>
            <a:ext cx="9541566" cy="1569660"/>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200" dirty="0">
                <a:solidFill>
                  <a:schemeClr val="accent4"/>
                </a:solidFill>
              </a:rPr>
              <a:t>Incorporated Library Trustees: “have control and management of the affairs and property of the corporation” 22 V.S.A. § 105</a:t>
            </a:r>
          </a:p>
        </p:txBody>
      </p:sp>
    </p:spTree>
    <p:extLst>
      <p:ext uri="{BB962C8B-B14F-4D97-AF65-F5344CB8AC3E}">
        <p14:creationId xmlns:p14="http://schemas.microsoft.com/office/powerpoint/2010/main" val="15284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346061" y="-52361"/>
            <a:ext cx="11499878" cy="1325563"/>
          </a:xfrm>
        </p:spPr>
        <p:txBody>
          <a:bodyPr>
            <a:normAutofit/>
          </a:bodyPr>
          <a:lstStyle/>
          <a:p>
            <a:pPr algn="ctr"/>
            <a:r>
              <a:rPr lang="en-US" b="1" dirty="0">
                <a:solidFill>
                  <a:schemeClr val="accent4"/>
                </a:solidFill>
              </a:rPr>
              <a:t>Who Is In Charge?</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706582" y="1236355"/>
            <a:ext cx="7730836" cy="986487"/>
          </a:xfrm>
        </p:spPr>
        <p:txBody>
          <a:bodyPr>
            <a:normAutofit lnSpcReduction="10000"/>
          </a:bodyPr>
          <a:lstStyle/>
          <a:p>
            <a:pPr marL="548640" indent="-365760"/>
            <a:r>
              <a:rPr lang="en-US" sz="3500" dirty="0">
                <a:solidFill>
                  <a:schemeClr val="bg1"/>
                </a:solidFill>
              </a:rPr>
              <a:t>Know Your Library’s Sources of Authority</a:t>
            </a:r>
          </a:p>
        </p:txBody>
      </p:sp>
      <p:pic>
        <p:nvPicPr>
          <p:cNvPr id="5" name="Picture 4" descr="A picture containing table, indoor, sitting, floor&#10;&#10;Description automatically generated">
            <a:extLst>
              <a:ext uri="{FF2B5EF4-FFF2-40B4-BE49-F238E27FC236}">
                <a16:creationId xmlns:a16="http://schemas.microsoft.com/office/drawing/2014/main" id="{500C47C8-85CF-4791-82C9-6883C1E294EE}"/>
              </a:ext>
            </a:extLst>
          </p:cNvPr>
          <p:cNvPicPr>
            <a:picLocks noChangeAspect="1"/>
          </p:cNvPicPr>
          <p:nvPr/>
        </p:nvPicPr>
        <p:blipFill rotWithShape="1">
          <a:blip r:embed="rId3">
            <a:extLst>
              <a:ext uri="{28A0092B-C50C-407E-A947-70E740481C1C}">
                <a14:useLocalDpi xmlns:a14="http://schemas.microsoft.com/office/drawing/2010/main" val="0"/>
              </a:ext>
            </a:extLst>
          </a:blip>
          <a:srcRect l="31243" r="8203" b="4"/>
          <a:stretch/>
        </p:blipFill>
        <p:spPr>
          <a:xfrm>
            <a:off x="8228388" y="1649124"/>
            <a:ext cx="3631103" cy="3972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2">
            <a:extLst>
              <a:ext uri="{FF2B5EF4-FFF2-40B4-BE49-F238E27FC236}">
                <a16:creationId xmlns:a16="http://schemas.microsoft.com/office/drawing/2014/main" id="{B6C68139-4EA1-4916-BCDC-322269C49661}"/>
              </a:ext>
            </a:extLst>
          </p:cNvPr>
          <p:cNvSpPr txBox="1">
            <a:spLocks/>
          </p:cNvSpPr>
          <p:nvPr/>
        </p:nvSpPr>
        <p:spPr>
          <a:xfrm>
            <a:off x="733686" y="2222842"/>
            <a:ext cx="7730836" cy="1170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365760"/>
            <a:r>
              <a:rPr lang="en-US" sz="3500" dirty="0">
                <a:solidFill>
                  <a:schemeClr val="bg1"/>
                </a:solidFill>
              </a:rPr>
              <a:t>Become Familiar with the Law of Public Libraries</a:t>
            </a:r>
          </a:p>
        </p:txBody>
      </p:sp>
      <p:sp>
        <p:nvSpPr>
          <p:cNvPr id="17" name="Content Placeholder 2">
            <a:extLst>
              <a:ext uri="{FF2B5EF4-FFF2-40B4-BE49-F238E27FC236}">
                <a16:creationId xmlns:a16="http://schemas.microsoft.com/office/drawing/2014/main" id="{CC582554-E3B2-477B-9D00-CA9EA4E126BE}"/>
              </a:ext>
            </a:extLst>
          </p:cNvPr>
          <p:cNvSpPr txBox="1">
            <a:spLocks/>
          </p:cNvSpPr>
          <p:nvPr/>
        </p:nvSpPr>
        <p:spPr>
          <a:xfrm>
            <a:off x="706582" y="3346480"/>
            <a:ext cx="7730836" cy="1170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365760"/>
            <a:r>
              <a:rPr lang="en-US" sz="3500" dirty="0">
                <a:solidFill>
                  <a:schemeClr val="bg1"/>
                </a:solidFill>
              </a:rPr>
              <a:t>Our Laws Do Not Address Every Possible Scenario</a:t>
            </a:r>
          </a:p>
        </p:txBody>
      </p:sp>
      <p:sp>
        <p:nvSpPr>
          <p:cNvPr id="21" name="Content Placeholder 2">
            <a:extLst>
              <a:ext uri="{FF2B5EF4-FFF2-40B4-BE49-F238E27FC236}">
                <a16:creationId xmlns:a16="http://schemas.microsoft.com/office/drawing/2014/main" id="{30A81085-3B87-49DE-9003-7AED55ABB2AA}"/>
              </a:ext>
            </a:extLst>
          </p:cNvPr>
          <p:cNvSpPr txBox="1">
            <a:spLocks/>
          </p:cNvSpPr>
          <p:nvPr/>
        </p:nvSpPr>
        <p:spPr>
          <a:xfrm>
            <a:off x="629777" y="4470118"/>
            <a:ext cx="7730836" cy="1170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365760"/>
            <a:r>
              <a:rPr lang="en-US" sz="3500" dirty="0">
                <a:solidFill>
                  <a:schemeClr val="bg1"/>
                </a:solidFill>
              </a:rPr>
              <a:t>Work Together on Behalf of Your Community</a:t>
            </a:r>
          </a:p>
        </p:txBody>
      </p:sp>
      <p:sp>
        <p:nvSpPr>
          <p:cNvPr id="22" name="Content Placeholder 2">
            <a:extLst>
              <a:ext uri="{FF2B5EF4-FFF2-40B4-BE49-F238E27FC236}">
                <a16:creationId xmlns:a16="http://schemas.microsoft.com/office/drawing/2014/main" id="{9E4148EB-1797-49F7-A99A-29E42DE59DFA}"/>
              </a:ext>
            </a:extLst>
          </p:cNvPr>
          <p:cNvSpPr txBox="1">
            <a:spLocks/>
          </p:cNvSpPr>
          <p:nvPr/>
        </p:nvSpPr>
        <p:spPr>
          <a:xfrm>
            <a:off x="629777" y="5593756"/>
            <a:ext cx="7730836" cy="1170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365760"/>
            <a:r>
              <a:rPr lang="en-US" sz="3500" dirty="0">
                <a:solidFill>
                  <a:schemeClr val="bg1"/>
                </a:solidFill>
              </a:rPr>
              <a:t>When In Doubt, Consult Your Legal Counsel</a:t>
            </a:r>
          </a:p>
        </p:txBody>
      </p:sp>
      <p:sp>
        <p:nvSpPr>
          <p:cNvPr id="7" name="TextBox 6">
            <a:extLst>
              <a:ext uri="{FF2B5EF4-FFF2-40B4-BE49-F238E27FC236}">
                <a16:creationId xmlns:a16="http://schemas.microsoft.com/office/drawing/2014/main" id="{65239E20-D5CB-4D91-A380-A546ECC534A1}"/>
              </a:ext>
            </a:extLst>
          </p:cNvPr>
          <p:cNvSpPr txBox="1"/>
          <p:nvPr/>
        </p:nvSpPr>
        <p:spPr>
          <a:xfrm>
            <a:off x="8096467" y="5775056"/>
            <a:ext cx="3631103" cy="923330"/>
          </a:xfrm>
          <a:prstGeom prst="rect">
            <a:avLst/>
          </a:prstGeom>
          <a:noFill/>
        </p:spPr>
        <p:txBody>
          <a:bodyPr wrap="square" rtlCol="0">
            <a:spAutoFit/>
          </a:bodyPr>
          <a:lstStyle/>
          <a:p>
            <a:r>
              <a:rPr lang="en-US" dirty="0">
                <a:solidFill>
                  <a:schemeClr val="bg1"/>
                </a:solidFill>
              </a:rPr>
              <a:t>Source: </a:t>
            </a:r>
            <a:r>
              <a:rPr lang="en-US" dirty="0">
                <a:solidFill>
                  <a:schemeClr val="bg1"/>
                </a:solidFill>
                <a:hlinkClick r:id="rId4">
                  <a:extLst>
                    <a:ext uri="{A12FA001-AC4F-418D-AE19-62706E023703}">
                      <ahyp:hlinkClr xmlns:ahyp="http://schemas.microsoft.com/office/drawing/2018/hyperlinkcolor" val="tx"/>
                    </a:ext>
                  </a:extLst>
                </a:hlinkClick>
              </a:rPr>
              <a:t>https://www.flickr.com/photos/99558277@N07/10875349695/</a:t>
            </a:r>
            <a:endParaRPr lang="en-US" dirty="0">
              <a:solidFill>
                <a:schemeClr val="bg1"/>
              </a:solidFill>
            </a:endParaRPr>
          </a:p>
        </p:txBody>
      </p:sp>
    </p:spTree>
    <p:extLst>
      <p:ext uri="{BB962C8B-B14F-4D97-AF65-F5344CB8AC3E}">
        <p14:creationId xmlns:p14="http://schemas.microsoft.com/office/powerpoint/2010/main" val="324584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7"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5DE7EA21-F1E1-4067-ABCF-7690AACFAE3C}"/>
              </a:ext>
            </a:extLst>
          </p:cNvPr>
          <p:cNvPicPr>
            <a:picLocks noChangeAspect="1"/>
          </p:cNvPicPr>
          <p:nvPr/>
        </p:nvPicPr>
        <p:blipFill rotWithShape="1">
          <a:blip r:embed="rId3">
            <a:extLst>
              <a:ext uri="{28A0092B-C50C-407E-A947-70E740481C1C}">
                <a14:useLocalDpi xmlns:a14="http://schemas.microsoft.com/office/drawing/2010/main" val="0"/>
              </a:ext>
            </a:extLst>
          </a:blip>
          <a:srcRect l="12723" r="13911" b="-1"/>
          <a:stretch/>
        </p:blipFill>
        <p:spPr>
          <a:xfrm>
            <a:off x="4654297" y="10"/>
            <a:ext cx="7537704" cy="6857990"/>
          </a:xfrm>
          <a:prstGeom prst="rect">
            <a:avLst/>
          </a:prstGeom>
        </p:spPr>
      </p:pic>
      <p:sp>
        <p:nvSpPr>
          <p:cNvPr id="8" name="Title 1">
            <a:extLst>
              <a:ext uri="{FF2B5EF4-FFF2-40B4-BE49-F238E27FC236}">
                <a16:creationId xmlns:a16="http://schemas.microsoft.com/office/drawing/2014/main" id="{ACB75064-DBCB-4212-B1E7-347437572AE8}"/>
              </a:ext>
            </a:extLst>
          </p:cNvPr>
          <p:cNvSpPr txBox="1">
            <a:spLocks/>
          </p:cNvSpPr>
          <p:nvPr/>
        </p:nvSpPr>
        <p:spPr>
          <a:xfrm>
            <a:off x="655320" y="2631125"/>
            <a:ext cx="4983480" cy="35791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chemeClr val="bg1"/>
                </a:solidFill>
              </a:rPr>
              <a:t>Community Needs Assessment</a:t>
            </a:r>
            <a:endParaRPr lang="en-US" sz="5400" dirty="0">
              <a:solidFill>
                <a:schemeClr val="bg1"/>
              </a:solidFill>
            </a:endParaRPr>
          </a:p>
        </p:txBody>
      </p:sp>
      <p:sp>
        <p:nvSpPr>
          <p:cNvPr id="9" name="Content Placeholder 2">
            <a:extLst>
              <a:ext uri="{FF2B5EF4-FFF2-40B4-BE49-F238E27FC236}">
                <a16:creationId xmlns:a16="http://schemas.microsoft.com/office/drawing/2014/main" id="{3EC20C5B-4C59-4E7D-B0F1-606B7C4B76AC}"/>
              </a:ext>
            </a:extLst>
          </p:cNvPr>
          <p:cNvSpPr>
            <a:spLocks noGrp="1"/>
          </p:cNvSpPr>
          <p:nvPr>
            <p:ph idx="1"/>
          </p:nvPr>
        </p:nvSpPr>
        <p:spPr>
          <a:xfrm>
            <a:off x="495300" y="332517"/>
            <a:ext cx="4158997" cy="1655140"/>
          </a:xfrm>
        </p:spPr>
        <p:txBody>
          <a:bodyPr vert="horz" lIns="91440" tIns="45720" rIns="91440" bIns="45720" rtlCol="0" anchor="b">
            <a:normAutofit fontScale="92500"/>
          </a:bodyPr>
          <a:lstStyle/>
          <a:p>
            <a:pPr marL="0" indent="0">
              <a:buNone/>
            </a:pPr>
            <a:r>
              <a:rPr lang="en-US" sz="4400" dirty="0">
                <a:solidFill>
                  <a:schemeClr val="accent4"/>
                </a:solidFill>
              </a:rPr>
              <a:t>Ideas for Working Together</a:t>
            </a:r>
          </a:p>
        </p:txBody>
      </p:sp>
      <p:cxnSp>
        <p:nvCxnSpPr>
          <p:cNvPr id="10" name="Straight Connector 9">
            <a:extLst>
              <a:ext uri="{FF2B5EF4-FFF2-40B4-BE49-F238E27FC236}">
                <a16:creationId xmlns:a16="http://schemas.microsoft.com/office/drawing/2014/main" id="{E6043414-92CB-4331-AF35-888A5E6CB40C}"/>
              </a:ext>
            </a:extLst>
          </p:cNvPr>
          <p:cNvCxnSpPr>
            <a:cxnSpLocks/>
          </p:cNvCxnSpPr>
          <p:nvPr/>
        </p:nvCxnSpPr>
        <p:spPr>
          <a:xfrm>
            <a:off x="495300" y="2266950"/>
            <a:ext cx="3598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F8FC5B-A5E8-4F0F-AEC7-717EE8036590}"/>
              </a:ext>
            </a:extLst>
          </p:cNvPr>
          <p:cNvSpPr txBox="1"/>
          <p:nvPr/>
        </p:nvSpPr>
        <p:spPr>
          <a:xfrm>
            <a:off x="442930" y="5748635"/>
            <a:ext cx="3931227" cy="923330"/>
          </a:xfrm>
          <a:prstGeom prst="rect">
            <a:avLst/>
          </a:prstGeom>
          <a:noFill/>
        </p:spPr>
        <p:txBody>
          <a:bodyPr wrap="square" rtlCol="0">
            <a:spAutoFit/>
          </a:bodyPr>
          <a:lstStyle/>
          <a:p>
            <a:r>
              <a:rPr lang="en-US" dirty="0">
                <a:solidFill>
                  <a:schemeClr val="bg1"/>
                </a:solidFill>
              </a:rPr>
              <a:t>Source: </a:t>
            </a:r>
            <a:r>
              <a:rPr lang="en-US" dirty="0">
                <a:solidFill>
                  <a:schemeClr val="bg1"/>
                </a:solidFill>
                <a:hlinkClick r:id="rId4">
                  <a:extLst>
                    <a:ext uri="{A12FA001-AC4F-418D-AE19-62706E023703}">
                      <ahyp:hlinkClr xmlns:ahyp="http://schemas.microsoft.com/office/drawing/2018/hyperlinkcolor" val="tx"/>
                    </a:ext>
                  </a:extLst>
                </a:hlinkClick>
              </a:rPr>
              <a:t>https://www.flickr.com/photos/airbnb/13915193802/</a:t>
            </a:r>
            <a:endParaRPr lang="en-US" dirty="0">
              <a:solidFill>
                <a:schemeClr val="bg1"/>
              </a:solidFill>
            </a:endParaRPr>
          </a:p>
        </p:txBody>
      </p:sp>
    </p:spTree>
    <p:extLst>
      <p:ext uri="{BB962C8B-B14F-4D97-AF65-F5344CB8AC3E}">
        <p14:creationId xmlns:p14="http://schemas.microsoft.com/office/powerpoint/2010/main" val="130858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3100-1801-4857-8690-5E72A562C777}"/>
              </a:ext>
            </a:extLst>
          </p:cNvPr>
          <p:cNvSpPr>
            <a:spLocks noGrp="1"/>
          </p:cNvSpPr>
          <p:nvPr>
            <p:ph type="title"/>
          </p:nvPr>
        </p:nvSpPr>
        <p:spPr/>
        <p:txBody>
          <a:bodyPr/>
          <a:lstStyle/>
          <a:p>
            <a:pPr algn="ctr"/>
            <a:r>
              <a:rPr lang="en-US" b="1" dirty="0">
                <a:solidFill>
                  <a:schemeClr val="accent4"/>
                </a:solidFill>
              </a:rPr>
              <a:t>Why Do Public Libraries Exist? VSA Title 22</a:t>
            </a:r>
          </a:p>
        </p:txBody>
      </p:sp>
      <p:sp>
        <p:nvSpPr>
          <p:cNvPr id="3" name="Content Placeholder 2">
            <a:extLst>
              <a:ext uri="{FF2B5EF4-FFF2-40B4-BE49-F238E27FC236}">
                <a16:creationId xmlns:a16="http://schemas.microsoft.com/office/drawing/2014/main" id="{E51D6F73-0776-498E-B2F1-9518CEAD822B}"/>
              </a:ext>
            </a:extLst>
          </p:cNvPr>
          <p:cNvSpPr>
            <a:spLocks noGrp="1"/>
          </p:cNvSpPr>
          <p:nvPr>
            <p:ph idx="1"/>
          </p:nvPr>
        </p:nvSpPr>
        <p:spPr/>
        <p:txBody>
          <a:bodyPr>
            <a:normAutofit/>
          </a:bodyPr>
          <a:lstStyle/>
          <a:p>
            <a:pPr marL="0" indent="0">
              <a:buNone/>
            </a:pPr>
            <a:r>
              <a:rPr lang="en-US" sz="3600" dirty="0">
                <a:solidFill>
                  <a:schemeClr val="bg1"/>
                </a:solidFill>
              </a:rPr>
              <a:t>Chapter 3, </a:t>
            </a:r>
            <a:r>
              <a:rPr lang="en-US" sz="3600" b="1" dirty="0">
                <a:solidFill>
                  <a:schemeClr val="bg1"/>
                </a:solidFill>
              </a:rPr>
              <a:t>§ 67</a:t>
            </a:r>
          </a:p>
          <a:p>
            <a:pPr marL="0" indent="0">
              <a:buNone/>
            </a:pPr>
            <a:r>
              <a:rPr lang="en-US" sz="3600" dirty="0">
                <a:solidFill>
                  <a:schemeClr val="bg1"/>
                </a:solidFill>
              </a:rPr>
              <a:t>(a) The General Assembly declares it to be the policy of the State of Vermont that </a:t>
            </a:r>
            <a:r>
              <a:rPr lang="en-US" sz="3600" dirty="0">
                <a:solidFill>
                  <a:schemeClr val="accent4"/>
                </a:solidFill>
              </a:rPr>
              <a:t>free public libraries are essential</a:t>
            </a:r>
            <a:r>
              <a:rPr lang="en-US" sz="3600" dirty="0">
                <a:solidFill>
                  <a:schemeClr val="bg1"/>
                </a:solidFill>
              </a:rPr>
              <a:t> to the general enlightenment of citizens in a democracy and that every citizen of the State of Vermont should have access to the educational, cultural, recreational, informational, and research benefits of a free public library.</a:t>
            </a:r>
          </a:p>
        </p:txBody>
      </p:sp>
    </p:spTree>
    <p:extLst>
      <p:ext uri="{BB962C8B-B14F-4D97-AF65-F5344CB8AC3E}">
        <p14:creationId xmlns:p14="http://schemas.microsoft.com/office/powerpoint/2010/main" val="3233059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E83390-DD53-414F-9D5D-96EEE4EBF584}"/>
              </a:ext>
            </a:extLst>
          </p:cNvPr>
          <p:cNvSpPr>
            <a:spLocks noGrp="1"/>
          </p:cNvSpPr>
          <p:nvPr>
            <p:ph type="title"/>
          </p:nvPr>
        </p:nvSpPr>
        <p:spPr>
          <a:xfrm>
            <a:off x="655320" y="3044855"/>
            <a:ext cx="5257803" cy="2427120"/>
          </a:xfrm>
        </p:spPr>
        <p:txBody>
          <a:bodyPr vert="horz" lIns="91440" tIns="45720" rIns="91440" bIns="45720" rtlCol="0" anchor="t">
            <a:normAutofit/>
          </a:bodyPr>
          <a:lstStyle/>
          <a:p>
            <a:r>
              <a:rPr lang="en-US" sz="6000" dirty="0">
                <a:solidFill>
                  <a:schemeClr val="bg1"/>
                </a:solidFill>
              </a:rPr>
              <a:t>Community-Wide Initiatives</a:t>
            </a:r>
          </a:p>
        </p:txBody>
      </p:sp>
      <p:pic>
        <p:nvPicPr>
          <p:cNvPr id="10" name="Picture 9" descr="A group of people standing in front of a crowd&#10;&#10;Description automatically generated">
            <a:extLst>
              <a:ext uri="{FF2B5EF4-FFF2-40B4-BE49-F238E27FC236}">
                <a16:creationId xmlns:a16="http://schemas.microsoft.com/office/drawing/2014/main" id="{86C12DCE-A8F2-4F76-B09C-52F5C08FA551}"/>
              </a:ext>
            </a:extLst>
          </p:cNvPr>
          <p:cNvPicPr>
            <a:picLocks noChangeAspect="1"/>
          </p:cNvPicPr>
          <p:nvPr/>
        </p:nvPicPr>
        <p:blipFill rotWithShape="1">
          <a:blip r:embed="rId3">
            <a:extLst>
              <a:ext uri="{28A0092B-C50C-407E-A947-70E740481C1C}">
                <a14:useLocalDpi xmlns:a14="http://schemas.microsoft.com/office/drawing/2010/main" val="0"/>
              </a:ext>
            </a:extLst>
          </a:blip>
          <a:srcRect r="38886" b="-1"/>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3" name="Content Placeholder 2">
            <a:extLst>
              <a:ext uri="{FF2B5EF4-FFF2-40B4-BE49-F238E27FC236}">
                <a16:creationId xmlns:a16="http://schemas.microsoft.com/office/drawing/2014/main" id="{82C9C52D-6A23-41DD-A929-E7ACB18FD964}"/>
              </a:ext>
            </a:extLst>
          </p:cNvPr>
          <p:cNvSpPr txBox="1">
            <a:spLocks/>
          </p:cNvSpPr>
          <p:nvPr/>
        </p:nvSpPr>
        <p:spPr>
          <a:xfrm>
            <a:off x="655320" y="487681"/>
            <a:ext cx="4983480" cy="149997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chemeClr val="accent4"/>
                </a:solidFill>
              </a:rPr>
              <a:t>Ideas for Working Together</a:t>
            </a:r>
          </a:p>
        </p:txBody>
      </p:sp>
      <p:sp>
        <p:nvSpPr>
          <p:cNvPr id="11" name="TextBox 10">
            <a:extLst>
              <a:ext uri="{FF2B5EF4-FFF2-40B4-BE49-F238E27FC236}">
                <a16:creationId xmlns:a16="http://schemas.microsoft.com/office/drawing/2014/main" id="{49A50ADD-E8E9-4C4E-9B67-8D5D4E61491B}"/>
              </a:ext>
            </a:extLst>
          </p:cNvPr>
          <p:cNvSpPr txBox="1"/>
          <p:nvPr/>
        </p:nvSpPr>
        <p:spPr>
          <a:xfrm>
            <a:off x="655320" y="6200349"/>
            <a:ext cx="6462347" cy="369332"/>
          </a:xfrm>
          <a:prstGeom prst="rect">
            <a:avLst/>
          </a:prstGeom>
          <a:noFill/>
        </p:spPr>
        <p:txBody>
          <a:bodyPr wrap="none" rtlCol="0">
            <a:spAutoFit/>
          </a:bodyPr>
          <a:lstStyle/>
          <a:p>
            <a:r>
              <a:rPr lang="en-US" dirty="0">
                <a:solidFill>
                  <a:schemeClr val="bg1"/>
                </a:solidFill>
              </a:rPr>
              <a:t>Source: </a:t>
            </a:r>
            <a:r>
              <a:rPr lang="en-US" dirty="0">
                <a:solidFill>
                  <a:schemeClr val="bg1"/>
                </a:solidFill>
                <a:hlinkClick r:id="rId4">
                  <a:extLst>
                    <a:ext uri="{A12FA001-AC4F-418D-AE19-62706E023703}">
                      <ahyp:hlinkClr xmlns:ahyp="http://schemas.microsoft.com/office/drawing/2018/hyperlinkcolor" val="tx"/>
                    </a:ext>
                  </a:extLst>
                </a:hlinkClick>
              </a:rPr>
              <a:t>https://www.flickr.com/photos/niallkennedy/9587071278/</a:t>
            </a:r>
            <a:endParaRPr lang="en-US" dirty="0">
              <a:solidFill>
                <a:schemeClr val="bg1"/>
              </a:solidFill>
            </a:endParaRPr>
          </a:p>
        </p:txBody>
      </p:sp>
    </p:spTree>
    <p:extLst>
      <p:ext uri="{BB962C8B-B14F-4D97-AF65-F5344CB8AC3E}">
        <p14:creationId xmlns:p14="http://schemas.microsoft.com/office/powerpoint/2010/main" val="96453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E44CAA-688D-4329-B6DA-26AD601037CD}"/>
              </a:ext>
            </a:extLst>
          </p:cNvPr>
          <p:cNvPicPr>
            <a:picLocks noChangeAspect="1"/>
          </p:cNvPicPr>
          <p:nvPr/>
        </p:nvPicPr>
        <p:blipFill rotWithShape="1">
          <a:blip r:embed="rId3">
            <a:extLst>
              <a:ext uri="{28A0092B-C50C-407E-A947-70E740481C1C}">
                <a14:useLocalDpi xmlns:a14="http://schemas.microsoft.com/office/drawing/2010/main" val="0"/>
              </a:ext>
            </a:extLst>
          </a:blip>
          <a:srcRect r="36360"/>
          <a:stretch/>
        </p:blipFill>
        <p:spPr>
          <a:xfrm>
            <a:off x="5981699" y="-1"/>
            <a:ext cx="6210301" cy="6848109"/>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655320" y="2631125"/>
            <a:ext cx="4983480" cy="3579175"/>
          </a:xfrm>
        </p:spPr>
        <p:txBody>
          <a:bodyPr vert="horz" lIns="91440" tIns="45720" rIns="91440" bIns="45720" rtlCol="0" anchor="t">
            <a:normAutofit/>
          </a:bodyPr>
          <a:lstStyle/>
          <a:p>
            <a:r>
              <a:rPr lang="en-US" sz="5400" dirty="0">
                <a:solidFill>
                  <a:schemeClr val="bg1"/>
                </a:solidFill>
              </a:rPr>
              <a:t>Research Assistance &amp; Information Dissemination</a:t>
            </a:r>
          </a:p>
        </p:txBody>
      </p:sp>
      <p:sp>
        <p:nvSpPr>
          <p:cNvPr id="10" name="TextBox 9">
            <a:extLst>
              <a:ext uri="{FF2B5EF4-FFF2-40B4-BE49-F238E27FC236}">
                <a16:creationId xmlns:a16="http://schemas.microsoft.com/office/drawing/2014/main" id="{D2C1D7A0-EB36-4AF9-A310-BC2E56709D4E}"/>
              </a:ext>
            </a:extLst>
          </p:cNvPr>
          <p:cNvSpPr txBox="1"/>
          <p:nvPr/>
        </p:nvSpPr>
        <p:spPr>
          <a:xfrm>
            <a:off x="2682243" y="6201778"/>
            <a:ext cx="6553200" cy="646331"/>
          </a:xfrm>
          <a:prstGeom prst="rect">
            <a:avLst/>
          </a:prstGeom>
          <a:noFill/>
        </p:spPr>
        <p:txBody>
          <a:bodyPr wrap="square" rtlCol="0">
            <a:spAutoFit/>
          </a:bodyPr>
          <a:lstStyle/>
          <a:p>
            <a:r>
              <a:rPr lang="en-US" dirty="0">
                <a:solidFill>
                  <a:schemeClr val="bg1"/>
                </a:solidFill>
              </a:rPr>
              <a:t>Source: </a:t>
            </a:r>
          </a:p>
          <a:p>
            <a:r>
              <a:rPr lang="en-US" dirty="0">
                <a:solidFill>
                  <a:schemeClr val="bg1"/>
                </a:solidFill>
              </a:rPr>
              <a:t>https://www.flickr.com/photos/pamwood707/5646757752</a:t>
            </a:r>
          </a:p>
        </p:txBody>
      </p:sp>
      <p:cxnSp>
        <p:nvCxnSpPr>
          <p:cNvPr id="11" name="Straight Connector 10">
            <a:extLst>
              <a:ext uri="{FF2B5EF4-FFF2-40B4-BE49-F238E27FC236}">
                <a16:creationId xmlns:a16="http://schemas.microsoft.com/office/drawing/2014/main" id="{C69B2239-E5F4-4968-B6EF-CC5DFDDAC3E4}"/>
              </a:ext>
            </a:extLst>
          </p:cNvPr>
          <p:cNvCxnSpPr/>
          <p:nvPr/>
        </p:nvCxnSpPr>
        <p:spPr>
          <a:xfrm>
            <a:off x="495300" y="2266950"/>
            <a:ext cx="4457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E2F0FB8-AA2D-4DE0-9AD8-59F3E4ED0A3A}"/>
              </a:ext>
            </a:extLst>
          </p:cNvPr>
          <p:cNvSpPr txBox="1">
            <a:spLocks/>
          </p:cNvSpPr>
          <p:nvPr/>
        </p:nvSpPr>
        <p:spPr>
          <a:xfrm>
            <a:off x="655320" y="487681"/>
            <a:ext cx="4983480" cy="149997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chemeClr val="accent4"/>
                </a:solidFill>
              </a:rPr>
              <a:t>Ideas for Working Together</a:t>
            </a:r>
          </a:p>
        </p:txBody>
      </p:sp>
    </p:spTree>
    <p:extLst>
      <p:ext uri="{BB962C8B-B14F-4D97-AF65-F5344CB8AC3E}">
        <p14:creationId xmlns:p14="http://schemas.microsoft.com/office/powerpoint/2010/main" val="3531364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829456" y="365125"/>
            <a:ext cx="10515600" cy="1325563"/>
          </a:xfrm>
        </p:spPr>
        <p:txBody>
          <a:bodyPr/>
          <a:lstStyle/>
          <a:p>
            <a:pPr algn="ctr"/>
            <a:r>
              <a:rPr lang="en-US" b="1" dirty="0">
                <a:solidFill>
                  <a:schemeClr val="accent4"/>
                </a:solidFill>
              </a:rPr>
              <a:t>How Libraries Benefit Your Community</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829456" y="1825625"/>
            <a:ext cx="4161644" cy="4065963"/>
          </a:xfrm>
        </p:spPr>
        <p:txBody>
          <a:bodyPr>
            <a:normAutofit/>
          </a:bodyPr>
          <a:lstStyle/>
          <a:p>
            <a:pPr marL="0" indent="0">
              <a:buNone/>
            </a:pPr>
            <a:r>
              <a:rPr lang="en-US" sz="4000" dirty="0">
                <a:solidFill>
                  <a:schemeClr val="bg1"/>
                </a:solidFill>
              </a:rPr>
              <a:t>Libraries serve as a Community Hub -  bringing the entire community together</a:t>
            </a:r>
          </a:p>
        </p:txBody>
      </p:sp>
      <p:pic>
        <p:nvPicPr>
          <p:cNvPr id="4" name="Picture 3">
            <a:extLst>
              <a:ext uri="{FF2B5EF4-FFF2-40B4-BE49-F238E27FC236}">
                <a16:creationId xmlns:a16="http://schemas.microsoft.com/office/drawing/2014/main" id="{DD81FB85-39A1-4FB9-8946-8C3EDC22DCF1}"/>
              </a:ext>
            </a:extLst>
          </p:cNvPr>
          <p:cNvPicPr>
            <a:picLocks noChangeAspect="1"/>
          </p:cNvPicPr>
          <p:nvPr/>
        </p:nvPicPr>
        <p:blipFill>
          <a:blip r:embed="rId3"/>
          <a:stretch>
            <a:fillRect/>
          </a:stretch>
        </p:blipFill>
        <p:spPr>
          <a:xfrm>
            <a:off x="5392970" y="1825625"/>
            <a:ext cx="6169378" cy="3470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3DE077D6-2B0A-4230-8B0C-24CD7F6EE7D8}"/>
              </a:ext>
            </a:extLst>
          </p:cNvPr>
          <p:cNvSpPr txBox="1"/>
          <p:nvPr/>
        </p:nvSpPr>
        <p:spPr>
          <a:xfrm>
            <a:off x="5392970" y="5522256"/>
            <a:ext cx="5164222" cy="369332"/>
          </a:xfrm>
          <a:prstGeom prst="rect">
            <a:avLst/>
          </a:prstGeom>
          <a:noFill/>
        </p:spPr>
        <p:txBody>
          <a:bodyPr wrap="square" rtlCol="0">
            <a:spAutoFit/>
          </a:bodyPr>
          <a:lstStyle/>
          <a:p>
            <a:r>
              <a:rPr lang="en-US" dirty="0">
                <a:solidFill>
                  <a:schemeClr val="bg1"/>
                </a:solidFill>
              </a:rPr>
              <a:t>Source: Burnham Mem. Lib. Facebook Page</a:t>
            </a:r>
          </a:p>
        </p:txBody>
      </p:sp>
    </p:spTree>
    <p:extLst>
      <p:ext uri="{BB962C8B-B14F-4D97-AF65-F5344CB8AC3E}">
        <p14:creationId xmlns:p14="http://schemas.microsoft.com/office/powerpoint/2010/main" val="388103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829456" y="365125"/>
            <a:ext cx="10515600" cy="1325563"/>
          </a:xfrm>
        </p:spPr>
        <p:txBody>
          <a:bodyPr/>
          <a:lstStyle/>
          <a:p>
            <a:pPr algn="ctr"/>
            <a:r>
              <a:rPr lang="en-US" b="1" dirty="0">
                <a:solidFill>
                  <a:schemeClr val="accent4"/>
                </a:solidFill>
              </a:rPr>
              <a:t>How Libraries Benefit Your Community</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829456" y="2421313"/>
            <a:ext cx="4161644" cy="3470275"/>
          </a:xfrm>
        </p:spPr>
        <p:txBody>
          <a:bodyPr>
            <a:normAutofit/>
          </a:bodyPr>
          <a:lstStyle/>
          <a:p>
            <a:pPr marL="0" indent="0">
              <a:buNone/>
            </a:pPr>
            <a:r>
              <a:rPr lang="en-US" sz="4000" dirty="0">
                <a:solidFill>
                  <a:schemeClr val="bg1"/>
                </a:solidFill>
              </a:rPr>
              <a:t>Libraries are vital to a functioning democracy</a:t>
            </a:r>
          </a:p>
        </p:txBody>
      </p:sp>
      <p:sp>
        <p:nvSpPr>
          <p:cNvPr id="5" name="TextBox 4">
            <a:extLst>
              <a:ext uri="{FF2B5EF4-FFF2-40B4-BE49-F238E27FC236}">
                <a16:creationId xmlns:a16="http://schemas.microsoft.com/office/drawing/2014/main" id="{3DE077D6-2B0A-4230-8B0C-24CD7F6EE7D8}"/>
              </a:ext>
            </a:extLst>
          </p:cNvPr>
          <p:cNvSpPr txBox="1"/>
          <p:nvPr/>
        </p:nvSpPr>
        <p:spPr>
          <a:xfrm>
            <a:off x="5299449" y="5891588"/>
            <a:ext cx="5164222" cy="369332"/>
          </a:xfrm>
          <a:prstGeom prst="rect">
            <a:avLst/>
          </a:prstGeom>
          <a:noFill/>
        </p:spPr>
        <p:txBody>
          <a:bodyPr wrap="square" rtlCol="0">
            <a:spAutoFit/>
          </a:bodyPr>
          <a:lstStyle/>
          <a:p>
            <a:r>
              <a:rPr lang="en-US" dirty="0">
                <a:solidFill>
                  <a:schemeClr val="bg1"/>
                </a:solidFill>
              </a:rPr>
              <a:t>Varnum Memorial Library, Cambridge</a:t>
            </a:r>
          </a:p>
        </p:txBody>
      </p:sp>
      <p:pic>
        <p:nvPicPr>
          <p:cNvPr id="1026" name="Picture 2" descr="9c763e77-dca3-49ed-ae1e-2aa76e3f3338@namprd09">
            <a:extLst>
              <a:ext uri="{FF2B5EF4-FFF2-40B4-BE49-F238E27FC236}">
                <a16:creationId xmlns:a16="http://schemas.microsoft.com/office/drawing/2014/main" id="{35390A7E-80A8-4E8A-8453-F33C2940F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173"/>
          <a:stretch/>
        </p:blipFill>
        <p:spPr bwMode="auto">
          <a:xfrm>
            <a:off x="5299449" y="1690688"/>
            <a:ext cx="6279230" cy="3691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5967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829456" y="365125"/>
            <a:ext cx="10515600" cy="1325563"/>
          </a:xfrm>
        </p:spPr>
        <p:txBody>
          <a:bodyPr/>
          <a:lstStyle/>
          <a:p>
            <a:pPr algn="ctr"/>
            <a:r>
              <a:rPr lang="en-US" b="1" dirty="0">
                <a:solidFill>
                  <a:schemeClr val="accent4"/>
                </a:solidFill>
              </a:rPr>
              <a:t>How Libraries Benefit Your Community</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829456" y="1960560"/>
            <a:ext cx="4161644" cy="4065963"/>
          </a:xfrm>
        </p:spPr>
        <p:txBody>
          <a:bodyPr>
            <a:normAutofit/>
          </a:bodyPr>
          <a:lstStyle/>
          <a:p>
            <a:pPr marL="0" indent="0">
              <a:buNone/>
            </a:pPr>
            <a:r>
              <a:rPr lang="en-US" sz="4000" dirty="0">
                <a:solidFill>
                  <a:schemeClr val="bg1"/>
                </a:solidFill>
              </a:rPr>
              <a:t>Libraries provide a </a:t>
            </a:r>
            <a:r>
              <a:rPr lang="en-US" sz="4000" dirty="0">
                <a:solidFill>
                  <a:schemeClr val="accent4"/>
                </a:solidFill>
              </a:rPr>
              <a:t>space</a:t>
            </a:r>
            <a:r>
              <a:rPr lang="en-US" sz="4000" dirty="0">
                <a:solidFill>
                  <a:schemeClr val="bg1"/>
                </a:solidFill>
              </a:rPr>
              <a:t> for educational, social, cultural, and recreational engagement</a:t>
            </a:r>
          </a:p>
        </p:txBody>
      </p:sp>
      <p:sp>
        <p:nvSpPr>
          <p:cNvPr id="5" name="TextBox 4">
            <a:extLst>
              <a:ext uri="{FF2B5EF4-FFF2-40B4-BE49-F238E27FC236}">
                <a16:creationId xmlns:a16="http://schemas.microsoft.com/office/drawing/2014/main" id="{3DE077D6-2B0A-4230-8B0C-24CD7F6EE7D8}"/>
              </a:ext>
            </a:extLst>
          </p:cNvPr>
          <p:cNvSpPr txBox="1"/>
          <p:nvPr/>
        </p:nvSpPr>
        <p:spPr>
          <a:xfrm>
            <a:off x="5467112" y="6026523"/>
            <a:ext cx="6100434" cy="646331"/>
          </a:xfrm>
          <a:prstGeom prst="rect">
            <a:avLst/>
          </a:prstGeom>
          <a:noFill/>
        </p:spPr>
        <p:txBody>
          <a:bodyPr wrap="square" rtlCol="0">
            <a:spAutoFit/>
          </a:bodyPr>
          <a:lstStyle/>
          <a:p>
            <a:r>
              <a:rPr lang="en-US" dirty="0">
                <a:solidFill>
                  <a:schemeClr val="bg1"/>
                </a:solidFill>
              </a:rPr>
              <a:t>Source: https://www.flickr.com/photos/sanjoselibrary/31234520260</a:t>
            </a:r>
          </a:p>
        </p:txBody>
      </p:sp>
      <p:pic>
        <p:nvPicPr>
          <p:cNvPr id="10" name="Picture 9" descr="A group of people in a room&#10;&#10;Description generated with very high confidence">
            <a:extLst>
              <a:ext uri="{FF2B5EF4-FFF2-40B4-BE49-F238E27FC236}">
                <a16:creationId xmlns:a16="http://schemas.microsoft.com/office/drawing/2014/main" id="{1CBC3073-1885-4546-958B-3B40AB678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112" y="1825624"/>
            <a:ext cx="6100434" cy="406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2593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829456" y="365125"/>
            <a:ext cx="10515600" cy="1325563"/>
          </a:xfrm>
        </p:spPr>
        <p:txBody>
          <a:bodyPr/>
          <a:lstStyle/>
          <a:p>
            <a:pPr algn="ctr"/>
            <a:r>
              <a:rPr lang="en-US" b="1" dirty="0">
                <a:solidFill>
                  <a:schemeClr val="accent4"/>
                </a:solidFill>
              </a:rPr>
              <a:t>How Libraries Benefit Your Community</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829456" y="2421313"/>
            <a:ext cx="4161644" cy="3470275"/>
          </a:xfrm>
        </p:spPr>
        <p:txBody>
          <a:bodyPr>
            <a:normAutofit/>
          </a:bodyPr>
          <a:lstStyle/>
          <a:p>
            <a:pPr marL="0" indent="0">
              <a:buNone/>
            </a:pPr>
            <a:r>
              <a:rPr lang="en-US" sz="4000" dirty="0">
                <a:solidFill>
                  <a:schemeClr val="bg1"/>
                </a:solidFill>
              </a:rPr>
              <a:t>Libraries help your taxpayers connect with local government.</a:t>
            </a:r>
          </a:p>
        </p:txBody>
      </p:sp>
      <p:sp>
        <p:nvSpPr>
          <p:cNvPr id="5" name="TextBox 4">
            <a:extLst>
              <a:ext uri="{FF2B5EF4-FFF2-40B4-BE49-F238E27FC236}">
                <a16:creationId xmlns:a16="http://schemas.microsoft.com/office/drawing/2014/main" id="{3DE077D6-2B0A-4230-8B0C-24CD7F6EE7D8}"/>
              </a:ext>
            </a:extLst>
          </p:cNvPr>
          <p:cNvSpPr txBox="1"/>
          <p:nvPr/>
        </p:nvSpPr>
        <p:spPr>
          <a:xfrm>
            <a:off x="5224870" y="6308209"/>
            <a:ext cx="5164222" cy="369332"/>
          </a:xfrm>
          <a:prstGeom prst="rect">
            <a:avLst/>
          </a:prstGeom>
          <a:noFill/>
        </p:spPr>
        <p:txBody>
          <a:bodyPr wrap="square" rtlCol="0">
            <a:spAutoFit/>
          </a:bodyPr>
          <a:lstStyle/>
          <a:p>
            <a:r>
              <a:rPr lang="en-US" dirty="0">
                <a:solidFill>
                  <a:schemeClr val="bg1"/>
                </a:solidFill>
              </a:rPr>
              <a:t>South Burlington Public Library</a:t>
            </a:r>
          </a:p>
        </p:txBody>
      </p:sp>
      <p:pic>
        <p:nvPicPr>
          <p:cNvPr id="2050" name="Picture 2" descr="d50efee7-0eb1-40bc-8e16-a19027828c75@namprd09">
            <a:extLst>
              <a:ext uri="{FF2B5EF4-FFF2-40B4-BE49-F238E27FC236}">
                <a16:creationId xmlns:a16="http://schemas.microsoft.com/office/drawing/2014/main" id="{A7135E41-E528-48BA-BBDD-7323747CA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30" y="1671816"/>
            <a:ext cx="6042371" cy="435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7820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829456" y="365125"/>
            <a:ext cx="10515600" cy="1325563"/>
          </a:xfrm>
        </p:spPr>
        <p:txBody>
          <a:bodyPr/>
          <a:lstStyle/>
          <a:p>
            <a:pPr algn="ctr"/>
            <a:r>
              <a:rPr lang="en-US" b="1" dirty="0">
                <a:solidFill>
                  <a:schemeClr val="accent4"/>
                </a:solidFill>
              </a:rPr>
              <a:t>How Libraries Benefit Your Community</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829456" y="2611813"/>
            <a:ext cx="4161644" cy="3470275"/>
          </a:xfrm>
        </p:spPr>
        <p:txBody>
          <a:bodyPr>
            <a:normAutofit/>
          </a:bodyPr>
          <a:lstStyle/>
          <a:p>
            <a:pPr marL="0" indent="0">
              <a:buNone/>
            </a:pPr>
            <a:r>
              <a:rPr lang="en-US" sz="4000" dirty="0">
                <a:solidFill>
                  <a:schemeClr val="bg1"/>
                </a:solidFill>
              </a:rPr>
              <a:t>Libraries are the ultimate renewable resource</a:t>
            </a:r>
          </a:p>
        </p:txBody>
      </p:sp>
      <p:sp>
        <p:nvSpPr>
          <p:cNvPr id="5" name="TextBox 4">
            <a:extLst>
              <a:ext uri="{FF2B5EF4-FFF2-40B4-BE49-F238E27FC236}">
                <a16:creationId xmlns:a16="http://schemas.microsoft.com/office/drawing/2014/main" id="{3DE077D6-2B0A-4230-8B0C-24CD7F6EE7D8}"/>
              </a:ext>
            </a:extLst>
          </p:cNvPr>
          <p:cNvSpPr txBox="1"/>
          <p:nvPr/>
        </p:nvSpPr>
        <p:spPr>
          <a:xfrm>
            <a:off x="5524500" y="5844558"/>
            <a:ext cx="6302888" cy="923330"/>
          </a:xfrm>
          <a:prstGeom prst="rect">
            <a:avLst/>
          </a:prstGeom>
          <a:noFill/>
        </p:spPr>
        <p:txBody>
          <a:bodyPr wrap="square" rtlCol="0">
            <a:spAutoFit/>
          </a:bodyPr>
          <a:lstStyle/>
          <a:p>
            <a:r>
              <a:rPr lang="en-US" dirty="0">
                <a:solidFill>
                  <a:schemeClr val="bg1"/>
                </a:solidFill>
              </a:rPr>
              <a:t>Source: https://www.flickr.com/photos/awesomelibraryservices/16393118653</a:t>
            </a:r>
          </a:p>
        </p:txBody>
      </p:sp>
      <p:pic>
        <p:nvPicPr>
          <p:cNvPr id="7" name="Picture 6" descr="A book shelf filled with books&#10;&#10;Description generated with high confidence">
            <a:extLst>
              <a:ext uri="{FF2B5EF4-FFF2-40B4-BE49-F238E27FC236}">
                <a16:creationId xmlns:a16="http://schemas.microsoft.com/office/drawing/2014/main" id="{6122CDB5-383D-44B7-BD3B-D3D3A6B91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0" y="1690688"/>
            <a:ext cx="6076108" cy="4049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6307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8587-3D60-417B-BC18-7F15EF92D0CE}"/>
              </a:ext>
            </a:extLst>
          </p:cNvPr>
          <p:cNvSpPr>
            <a:spLocks noGrp="1"/>
          </p:cNvSpPr>
          <p:nvPr>
            <p:ph type="title"/>
          </p:nvPr>
        </p:nvSpPr>
        <p:spPr>
          <a:xfrm>
            <a:off x="829456" y="365125"/>
            <a:ext cx="10515600" cy="1325563"/>
          </a:xfrm>
        </p:spPr>
        <p:txBody>
          <a:bodyPr/>
          <a:lstStyle/>
          <a:p>
            <a:pPr algn="ctr"/>
            <a:r>
              <a:rPr lang="en-US" b="1" dirty="0">
                <a:solidFill>
                  <a:schemeClr val="accent4"/>
                </a:solidFill>
              </a:rPr>
              <a:t>How Libraries Benefit Your Community</a:t>
            </a:r>
          </a:p>
        </p:txBody>
      </p:sp>
      <p:sp>
        <p:nvSpPr>
          <p:cNvPr id="3" name="Content Placeholder 2">
            <a:extLst>
              <a:ext uri="{FF2B5EF4-FFF2-40B4-BE49-F238E27FC236}">
                <a16:creationId xmlns:a16="http://schemas.microsoft.com/office/drawing/2014/main" id="{8001D8C7-DB7D-415F-972E-CF5F74F25FD4}"/>
              </a:ext>
            </a:extLst>
          </p:cNvPr>
          <p:cNvSpPr>
            <a:spLocks noGrp="1"/>
          </p:cNvSpPr>
          <p:nvPr>
            <p:ph idx="1"/>
          </p:nvPr>
        </p:nvSpPr>
        <p:spPr>
          <a:xfrm>
            <a:off x="829456" y="2421313"/>
            <a:ext cx="3991926" cy="3470275"/>
          </a:xfrm>
        </p:spPr>
        <p:txBody>
          <a:bodyPr>
            <a:normAutofit lnSpcReduction="10000"/>
          </a:bodyPr>
          <a:lstStyle/>
          <a:p>
            <a:pPr marL="0" indent="0">
              <a:buNone/>
            </a:pPr>
            <a:r>
              <a:rPr lang="en-US" sz="4000" dirty="0">
                <a:solidFill>
                  <a:schemeClr val="bg1"/>
                </a:solidFill>
              </a:rPr>
              <a:t>Libraries Offer a Fantastic ROI*</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r>
              <a:rPr lang="en-US" sz="2500" dirty="0">
                <a:solidFill>
                  <a:schemeClr val="bg1"/>
                </a:solidFill>
              </a:rPr>
              <a:t>*Library Value Calculator </a:t>
            </a:r>
            <a:r>
              <a:rPr lang="en-US" sz="2400" dirty="0">
                <a:solidFill>
                  <a:schemeClr val="bg1"/>
                </a:solidFill>
                <a:hlinkClick r:id="rId3">
                  <a:extLst>
                    <a:ext uri="{A12FA001-AC4F-418D-AE19-62706E023703}">
                      <ahyp:hlinkClr xmlns:ahyp="http://schemas.microsoft.com/office/drawing/2018/hyperlinkcolor" val="tx"/>
                    </a:ext>
                  </a:extLst>
                </a:hlinkClick>
              </a:rPr>
              <a:t>http://www.ala.org/advocacy/library-value-calculator</a:t>
            </a:r>
            <a:endParaRPr lang="en-US" sz="2500" dirty="0">
              <a:solidFill>
                <a:schemeClr val="bg1"/>
              </a:solidFill>
            </a:endParaRPr>
          </a:p>
        </p:txBody>
      </p:sp>
      <p:pic>
        <p:nvPicPr>
          <p:cNvPr id="8" name="Picture 7" descr="A person holding a flower&#10;&#10;Description generated with high confidence">
            <a:extLst>
              <a:ext uri="{FF2B5EF4-FFF2-40B4-BE49-F238E27FC236}">
                <a16:creationId xmlns:a16="http://schemas.microsoft.com/office/drawing/2014/main" id="{0EFE143B-EEA4-458C-8B3E-48C58B96C9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96258" y="1776731"/>
            <a:ext cx="4615321" cy="42367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0A9FF131-9597-4256-99F5-AA95F136B151}"/>
              </a:ext>
            </a:extLst>
          </p:cNvPr>
          <p:cNvSpPr txBox="1"/>
          <p:nvPr/>
        </p:nvSpPr>
        <p:spPr>
          <a:xfrm>
            <a:off x="5788964" y="6129120"/>
            <a:ext cx="4829908" cy="646331"/>
          </a:xfrm>
          <a:prstGeom prst="rect">
            <a:avLst/>
          </a:prstGeom>
          <a:noFill/>
        </p:spPr>
        <p:txBody>
          <a:bodyPr wrap="square" rtlCol="0">
            <a:spAutoFit/>
          </a:bodyPr>
          <a:lstStyle/>
          <a:p>
            <a:r>
              <a:rPr lang="en-US" dirty="0">
                <a:solidFill>
                  <a:schemeClr val="bg1"/>
                </a:solidFill>
              </a:rPr>
              <a:t>Source: https://www.flickr.com/photos/143843618@N03</a:t>
            </a:r>
          </a:p>
        </p:txBody>
      </p:sp>
    </p:spTree>
    <p:extLst>
      <p:ext uri="{BB962C8B-B14F-4D97-AF65-F5344CB8AC3E}">
        <p14:creationId xmlns:p14="http://schemas.microsoft.com/office/powerpoint/2010/main" val="3493923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838200" y="170856"/>
            <a:ext cx="10515600" cy="1325563"/>
          </a:xfrm>
        </p:spPr>
        <p:txBody>
          <a:bodyPr/>
          <a:lstStyle/>
          <a:p>
            <a:pPr algn="ctr"/>
            <a:r>
              <a:rPr lang="en-US" b="1" dirty="0">
                <a:solidFill>
                  <a:schemeClr val="accent4"/>
                </a:solidFill>
              </a:rPr>
              <a:t>Laws: State, Federal, Local, &amp; ALA Guidelines</a:t>
            </a:r>
          </a:p>
        </p:txBody>
      </p:sp>
      <p:sp>
        <p:nvSpPr>
          <p:cNvPr id="4" name="TextBox 3">
            <a:extLst>
              <a:ext uri="{FF2B5EF4-FFF2-40B4-BE49-F238E27FC236}">
                <a16:creationId xmlns:a16="http://schemas.microsoft.com/office/drawing/2014/main" id="{8D2B2621-F92D-4125-8A91-92BB6F16A156}"/>
              </a:ext>
            </a:extLst>
          </p:cNvPr>
          <p:cNvSpPr txBox="1"/>
          <p:nvPr/>
        </p:nvSpPr>
        <p:spPr>
          <a:xfrm>
            <a:off x="1325217" y="164600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Wide Range of Laws &amp; Guidelines to Follow</a:t>
            </a:r>
          </a:p>
        </p:txBody>
      </p:sp>
      <p:sp>
        <p:nvSpPr>
          <p:cNvPr id="5" name="TextBox 4">
            <a:extLst>
              <a:ext uri="{FF2B5EF4-FFF2-40B4-BE49-F238E27FC236}">
                <a16:creationId xmlns:a16="http://schemas.microsoft.com/office/drawing/2014/main" id="{3A65B1A5-BB3C-47A6-AFC4-B385D1D34292}"/>
              </a:ext>
            </a:extLst>
          </p:cNvPr>
          <p:cNvSpPr txBox="1"/>
          <p:nvPr/>
        </p:nvSpPr>
        <p:spPr>
          <a:xfrm>
            <a:off x="1325217" y="2292331"/>
            <a:ext cx="10515599"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Similar to Running a Small Business</a:t>
            </a:r>
          </a:p>
        </p:txBody>
      </p:sp>
      <p:sp>
        <p:nvSpPr>
          <p:cNvPr id="7" name="TextBox 6">
            <a:extLst>
              <a:ext uri="{FF2B5EF4-FFF2-40B4-BE49-F238E27FC236}">
                <a16:creationId xmlns:a16="http://schemas.microsoft.com/office/drawing/2014/main" id="{42001526-9C61-4DBF-A280-38B957C68D3E}"/>
              </a:ext>
            </a:extLst>
          </p:cNvPr>
          <p:cNvSpPr txBox="1"/>
          <p:nvPr/>
        </p:nvSpPr>
        <p:spPr>
          <a:xfrm>
            <a:off x="1325217" y="2938662"/>
            <a:ext cx="9541566"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See Handout – “Trustee Training: Laws That Govern Your Work” </a:t>
            </a:r>
          </a:p>
        </p:txBody>
      </p:sp>
      <p:sp>
        <p:nvSpPr>
          <p:cNvPr id="9" name="TextBox 8">
            <a:extLst>
              <a:ext uri="{FF2B5EF4-FFF2-40B4-BE49-F238E27FC236}">
                <a16:creationId xmlns:a16="http://schemas.microsoft.com/office/drawing/2014/main" id="{142823DE-61E4-453C-B0C0-9DCA5CD80F91}"/>
              </a:ext>
            </a:extLst>
          </p:cNvPr>
          <p:cNvSpPr txBox="1"/>
          <p:nvPr/>
        </p:nvSpPr>
        <p:spPr>
          <a:xfrm>
            <a:off x="1325216" y="4138991"/>
            <a:ext cx="10280629"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Important to Read and Understand ALA Guidelines:</a:t>
            </a:r>
          </a:p>
        </p:txBody>
      </p:sp>
      <p:sp>
        <p:nvSpPr>
          <p:cNvPr id="10" name="TextBox 9">
            <a:extLst>
              <a:ext uri="{FF2B5EF4-FFF2-40B4-BE49-F238E27FC236}">
                <a16:creationId xmlns:a16="http://schemas.microsoft.com/office/drawing/2014/main" id="{AA9E2EA9-DEC6-42E2-9C48-AB34F38308D8}"/>
              </a:ext>
            </a:extLst>
          </p:cNvPr>
          <p:cNvSpPr txBox="1"/>
          <p:nvPr/>
        </p:nvSpPr>
        <p:spPr>
          <a:xfrm>
            <a:off x="1735524" y="4877032"/>
            <a:ext cx="10280629"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Code of Ethics</a:t>
            </a:r>
          </a:p>
        </p:txBody>
      </p:sp>
      <p:sp>
        <p:nvSpPr>
          <p:cNvPr id="11" name="TextBox 10">
            <a:extLst>
              <a:ext uri="{FF2B5EF4-FFF2-40B4-BE49-F238E27FC236}">
                <a16:creationId xmlns:a16="http://schemas.microsoft.com/office/drawing/2014/main" id="{912299B6-8C74-4045-ACE3-451ED68F1A93}"/>
              </a:ext>
            </a:extLst>
          </p:cNvPr>
          <p:cNvSpPr txBox="1"/>
          <p:nvPr/>
        </p:nvSpPr>
        <p:spPr>
          <a:xfrm>
            <a:off x="1735523" y="5523363"/>
            <a:ext cx="10280629"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Freedom to Read &amp; Library Bill of Rights</a:t>
            </a:r>
          </a:p>
        </p:txBody>
      </p:sp>
    </p:spTree>
    <p:extLst>
      <p:ext uri="{BB962C8B-B14F-4D97-AF65-F5344CB8AC3E}">
        <p14:creationId xmlns:p14="http://schemas.microsoft.com/office/powerpoint/2010/main" val="13966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952500" y="819150"/>
            <a:ext cx="10515600" cy="5048249"/>
          </a:xfrm>
        </p:spPr>
        <p:txBody>
          <a:bodyPr>
            <a:normAutofit/>
          </a:bodyPr>
          <a:lstStyle/>
          <a:p>
            <a:pPr algn="ctr"/>
            <a:r>
              <a:rPr lang="en-US" sz="7500" b="1" dirty="0">
                <a:solidFill>
                  <a:schemeClr val="accent4"/>
                </a:solidFill>
              </a:rPr>
              <a:t>What are the Fiduciary Duties of the Trustees?</a:t>
            </a:r>
          </a:p>
        </p:txBody>
      </p:sp>
    </p:spTree>
    <p:extLst>
      <p:ext uri="{BB962C8B-B14F-4D97-AF65-F5344CB8AC3E}">
        <p14:creationId xmlns:p14="http://schemas.microsoft.com/office/powerpoint/2010/main" val="187750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800100" y="457201"/>
            <a:ext cx="10515600" cy="3238500"/>
          </a:xfrm>
        </p:spPr>
        <p:txBody>
          <a:bodyPr>
            <a:normAutofit/>
          </a:bodyPr>
          <a:lstStyle/>
          <a:p>
            <a:pPr algn="ctr"/>
            <a:r>
              <a:rPr lang="en-US" sz="7500" b="1" dirty="0">
                <a:solidFill>
                  <a:schemeClr val="accent4"/>
                </a:solidFill>
              </a:rPr>
              <a:t>What is the Primary Duty of the Trustees?</a:t>
            </a:r>
          </a:p>
        </p:txBody>
      </p:sp>
      <p:sp>
        <p:nvSpPr>
          <p:cNvPr id="3" name="Title 1">
            <a:extLst>
              <a:ext uri="{FF2B5EF4-FFF2-40B4-BE49-F238E27FC236}">
                <a16:creationId xmlns:a16="http://schemas.microsoft.com/office/drawing/2014/main" id="{7CF457E3-7B46-4AE6-BF54-3931CCE6951B}"/>
              </a:ext>
            </a:extLst>
          </p:cNvPr>
          <p:cNvSpPr txBox="1">
            <a:spLocks/>
          </p:cNvSpPr>
          <p:nvPr/>
        </p:nvSpPr>
        <p:spPr>
          <a:xfrm>
            <a:off x="933450" y="2647951"/>
            <a:ext cx="10515600" cy="323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rPr>
              <a:t>Well-Being of the Library</a:t>
            </a:r>
          </a:p>
        </p:txBody>
      </p:sp>
    </p:spTree>
    <p:extLst>
      <p:ext uri="{BB962C8B-B14F-4D97-AF65-F5344CB8AC3E}">
        <p14:creationId xmlns:p14="http://schemas.microsoft.com/office/powerpoint/2010/main" val="37002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86F3-D3A1-46F0-A6B6-CC16C08F018E}"/>
              </a:ext>
            </a:extLst>
          </p:cNvPr>
          <p:cNvSpPr>
            <a:spLocks noGrp="1"/>
          </p:cNvSpPr>
          <p:nvPr>
            <p:ph type="title"/>
          </p:nvPr>
        </p:nvSpPr>
        <p:spPr>
          <a:xfrm>
            <a:off x="354667" y="724344"/>
            <a:ext cx="4331633" cy="2848372"/>
          </a:xfrm>
        </p:spPr>
        <p:txBody>
          <a:bodyPr>
            <a:normAutofit fontScale="90000"/>
          </a:bodyPr>
          <a:lstStyle/>
          <a:p>
            <a:pPr algn="ctr"/>
            <a:r>
              <a:rPr lang="en-US" sz="7500" b="1" dirty="0">
                <a:solidFill>
                  <a:schemeClr val="accent4"/>
                </a:solidFill>
              </a:rPr>
              <a:t>Duty of Care or Diligence</a:t>
            </a:r>
          </a:p>
        </p:txBody>
      </p:sp>
      <p:sp>
        <p:nvSpPr>
          <p:cNvPr id="5" name="Content Placeholder 2">
            <a:extLst>
              <a:ext uri="{FF2B5EF4-FFF2-40B4-BE49-F238E27FC236}">
                <a16:creationId xmlns:a16="http://schemas.microsoft.com/office/drawing/2014/main" id="{D28AB0A5-8E40-463E-88CE-EA13ED23A37A}"/>
              </a:ext>
            </a:extLst>
          </p:cNvPr>
          <p:cNvSpPr txBox="1">
            <a:spLocks/>
          </p:cNvSpPr>
          <p:nvPr/>
        </p:nvSpPr>
        <p:spPr>
          <a:xfrm>
            <a:off x="354667" y="4210050"/>
            <a:ext cx="4331633" cy="2933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rPr>
              <a:t>Behave in the best interests of the library</a:t>
            </a:r>
          </a:p>
        </p:txBody>
      </p:sp>
      <p:pic>
        <p:nvPicPr>
          <p:cNvPr id="1026" name="Picture 2" descr="Image may contain: house, sky and outdoor">
            <a:extLst>
              <a:ext uri="{FF2B5EF4-FFF2-40B4-BE49-F238E27FC236}">
                <a16:creationId xmlns:a16="http://schemas.microsoft.com/office/drawing/2014/main" id="{6018F5B0-9E2D-4762-AA36-A20D1C2E4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906066"/>
            <a:ext cx="7031692" cy="5273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a:extLst>
              <a:ext uri="{FF2B5EF4-FFF2-40B4-BE49-F238E27FC236}">
                <a16:creationId xmlns:a16="http://schemas.microsoft.com/office/drawing/2014/main" id="{9E875A2D-A5E2-4206-B71E-B2256D808FB5}"/>
              </a:ext>
            </a:extLst>
          </p:cNvPr>
          <p:cNvCxnSpPr/>
          <p:nvPr/>
        </p:nvCxnSpPr>
        <p:spPr>
          <a:xfrm>
            <a:off x="628650" y="3829050"/>
            <a:ext cx="3886200"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945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86F3-D3A1-46F0-A6B6-CC16C08F018E}"/>
              </a:ext>
            </a:extLst>
          </p:cNvPr>
          <p:cNvSpPr>
            <a:spLocks noGrp="1"/>
          </p:cNvSpPr>
          <p:nvPr>
            <p:ph type="title"/>
          </p:nvPr>
        </p:nvSpPr>
        <p:spPr>
          <a:xfrm>
            <a:off x="628650" y="486838"/>
            <a:ext cx="4331633" cy="2848372"/>
          </a:xfrm>
        </p:spPr>
        <p:txBody>
          <a:bodyPr>
            <a:normAutofit/>
          </a:bodyPr>
          <a:lstStyle/>
          <a:p>
            <a:pPr algn="ctr"/>
            <a:r>
              <a:rPr lang="en-US" sz="7500" b="1" dirty="0">
                <a:solidFill>
                  <a:schemeClr val="accent4"/>
                </a:solidFill>
              </a:rPr>
              <a:t>Duty of Loyalty</a:t>
            </a:r>
          </a:p>
        </p:txBody>
      </p:sp>
      <p:sp>
        <p:nvSpPr>
          <p:cNvPr id="5" name="Content Placeholder 2">
            <a:extLst>
              <a:ext uri="{FF2B5EF4-FFF2-40B4-BE49-F238E27FC236}">
                <a16:creationId xmlns:a16="http://schemas.microsoft.com/office/drawing/2014/main" id="{D28AB0A5-8E40-463E-88CE-EA13ED23A37A}"/>
              </a:ext>
            </a:extLst>
          </p:cNvPr>
          <p:cNvSpPr txBox="1">
            <a:spLocks/>
          </p:cNvSpPr>
          <p:nvPr/>
        </p:nvSpPr>
        <p:spPr>
          <a:xfrm>
            <a:off x="628650" y="3724894"/>
            <a:ext cx="4331633" cy="2933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solidFill>
                  <a:schemeClr val="bg1"/>
                </a:solidFill>
              </a:rPr>
              <a:t>Avoid conflict between duty to the library &amp; self-interest</a:t>
            </a:r>
          </a:p>
        </p:txBody>
      </p:sp>
      <p:cxnSp>
        <p:nvCxnSpPr>
          <p:cNvPr id="9" name="Straight Connector 8">
            <a:extLst>
              <a:ext uri="{FF2B5EF4-FFF2-40B4-BE49-F238E27FC236}">
                <a16:creationId xmlns:a16="http://schemas.microsoft.com/office/drawing/2014/main" id="{9E875A2D-A5E2-4206-B71E-B2256D808FB5}"/>
              </a:ext>
            </a:extLst>
          </p:cNvPr>
          <p:cNvCxnSpPr/>
          <p:nvPr/>
        </p:nvCxnSpPr>
        <p:spPr>
          <a:xfrm>
            <a:off x="851366" y="3335210"/>
            <a:ext cx="388620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7" name="Picture 2" descr="Image may contain: plant, sky, tree, house and outdoor">
            <a:extLst>
              <a:ext uri="{FF2B5EF4-FFF2-40B4-BE49-F238E27FC236}">
                <a16:creationId xmlns:a16="http://schemas.microsoft.com/office/drawing/2014/main" id="{64B785EF-267C-4018-BD56-CF1A61300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86838"/>
            <a:ext cx="4628817" cy="6171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971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86F3-D3A1-46F0-A6B6-CC16C08F018E}"/>
              </a:ext>
            </a:extLst>
          </p:cNvPr>
          <p:cNvSpPr>
            <a:spLocks noGrp="1"/>
          </p:cNvSpPr>
          <p:nvPr>
            <p:ph type="title"/>
          </p:nvPr>
        </p:nvSpPr>
        <p:spPr>
          <a:xfrm>
            <a:off x="354667" y="724344"/>
            <a:ext cx="4331633" cy="2848372"/>
          </a:xfrm>
        </p:spPr>
        <p:txBody>
          <a:bodyPr>
            <a:normAutofit/>
          </a:bodyPr>
          <a:lstStyle/>
          <a:p>
            <a:pPr algn="ctr"/>
            <a:r>
              <a:rPr lang="en-US" sz="7500" b="1" dirty="0">
                <a:solidFill>
                  <a:schemeClr val="accent4"/>
                </a:solidFill>
              </a:rPr>
              <a:t>Duty of Obedience</a:t>
            </a:r>
          </a:p>
        </p:txBody>
      </p:sp>
      <p:sp>
        <p:nvSpPr>
          <p:cNvPr id="5" name="Content Placeholder 2">
            <a:extLst>
              <a:ext uri="{FF2B5EF4-FFF2-40B4-BE49-F238E27FC236}">
                <a16:creationId xmlns:a16="http://schemas.microsoft.com/office/drawing/2014/main" id="{D28AB0A5-8E40-463E-88CE-EA13ED23A37A}"/>
              </a:ext>
            </a:extLst>
          </p:cNvPr>
          <p:cNvSpPr txBox="1">
            <a:spLocks/>
          </p:cNvSpPr>
          <p:nvPr/>
        </p:nvSpPr>
        <p:spPr>
          <a:xfrm>
            <a:off x="354667" y="4210050"/>
            <a:ext cx="4331633" cy="2933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rPr>
              <a:t>Understand the Statutes, Charter, and Bylaws</a:t>
            </a:r>
          </a:p>
        </p:txBody>
      </p:sp>
      <p:cxnSp>
        <p:nvCxnSpPr>
          <p:cNvPr id="9" name="Straight Connector 8">
            <a:extLst>
              <a:ext uri="{FF2B5EF4-FFF2-40B4-BE49-F238E27FC236}">
                <a16:creationId xmlns:a16="http://schemas.microsoft.com/office/drawing/2014/main" id="{9E875A2D-A5E2-4206-B71E-B2256D808FB5}"/>
              </a:ext>
            </a:extLst>
          </p:cNvPr>
          <p:cNvCxnSpPr/>
          <p:nvPr/>
        </p:nvCxnSpPr>
        <p:spPr>
          <a:xfrm>
            <a:off x="628650" y="3829050"/>
            <a:ext cx="388620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074" name="Picture 2" descr="Image may contain: house, tree, sky, grass, plant and outdoor">
            <a:extLst>
              <a:ext uri="{FF2B5EF4-FFF2-40B4-BE49-F238E27FC236}">
                <a16:creationId xmlns:a16="http://schemas.microsoft.com/office/drawing/2014/main" id="{30631E30-9566-470E-A443-83714AB7D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905716"/>
            <a:ext cx="6743700" cy="5057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9835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952500" y="819150"/>
            <a:ext cx="10515600" cy="5048249"/>
          </a:xfrm>
        </p:spPr>
        <p:txBody>
          <a:bodyPr>
            <a:normAutofit/>
          </a:bodyPr>
          <a:lstStyle/>
          <a:p>
            <a:pPr algn="ctr"/>
            <a:r>
              <a:rPr lang="en-US" sz="7500" b="1" dirty="0">
                <a:solidFill>
                  <a:schemeClr val="accent4"/>
                </a:solidFill>
              </a:rPr>
              <a:t>What Laws Should Govern Trustee Meetings?</a:t>
            </a:r>
          </a:p>
        </p:txBody>
      </p:sp>
    </p:spTree>
    <p:extLst>
      <p:ext uri="{BB962C8B-B14F-4D97-AF65-F5344CB8AC3E}">
        <p14:creationId xmlns:p14="http://schemas.microsoft.com/office/powerpoint/2010/main" val="3562018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What Rules Govern Meetings?</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335964" y="2102696"/>
            <a:ext cx="10515600" cy="676943"/>
          </a:xfrm>
        </p:spPr>
        <p:txBody>
          <a:bodyPr>
            <a:normAutofit/>
          </a:bodyPr>
          <a:lstStyle/>
          <a:p>
            <a:pPr indent="-365760"/>
            <a:r>
              <a:rPr lang="en-US" sz="3600" dirty="0">
                <a:solidFill>
                  <a:schemeClr val="bg1"/>
                </a:solidFill>
              </a:rPr>
              <a:t>Roberts Rules of Order – if by-laws demand it</a:t>
            </a:r>
          </a:p>
        </p:txBody>
      </p:sp>
      <p:sp>
        <p:nvSpPr>
          <p:cNvPr id="4" name="Content Placeholder 2">
            <a:extLst>
              <a:ext uri="{FF2B5EF4-FFF2-40B4-BE49-F238E27FC236}">
                <a16:creationId xmlns:a16="http://schemas.microsoft.com/office/drawing/2014/main" id="{FBCDCA89-84BB-46E3-A4B0-68B51568BB8B}"/>
              </a:ext>
            </a:extLst>
          </p:cNvPr>
          <p:cNvSpPr txBox="1">
            <a:spLocks/>
          </p:cNvSpPr>
          <p:nvPr/>
        </p:nvSpPr>
        <p:spPr>
          <a:xfrm>
            <a:off x="1335964" y="2779639"/>
            <a:ext cx="10515600" cy="67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5760"/>
            <a:r>
              <a:rPr lang="en-US" sz="3600" dirty="0">
                <a:solidFill>
                  <a:schemeClr val="bg1"/>
                </a:solidFill>
              </a:rPr>
              <a:t>Note: Roberts Rules are not required by VT statute</a:t>
            </a:r>
          </a:p>
        </p:txBody>
      </p:sp>
      <p:sp>
        <p:nvSpPr>
          <p:cNvPr id="5" name="Content Placeholder 2">
            <a:extLst>
              <a:ext uri="{FF2B5EF4-FFF2-40B4-BE49-F238E27FC236}">
                <a16:creationId xmlns:a16="http://schemas.microsoft.com/office/drawing/2014/main" id="{0F4460E5-E067-4714-9E7B-20BAACA62967}"/>
              </a:ext>
            </a:extLst>
          </p:cNvPr>
          <p:cNvSpPr txBox="1">
            <a:spLocks/>
          </p:cNvSpPr>
          <p:nvPr/>
        </p:nvSpPr>
        <p:spPr>
          <a:xfrm>
            <a:off x="1335964" y="3456582"/>
            <a:ext cx="10515600" cy="67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5760"/>
            <a:r>
              <a:rPr lang="en-US" sz="3600" dirty="0">
                <a:solidFill>
                  <a:schemeClr val="bg1"/>
                </a:solidFill>
              </a:rPr>
              <a:t>VT Open Meeting Law for municipal libraries</a:t>
            </a:r>
          </a:p>
        </p:txBody>
      </p:sp>
      <p:sp>
        <p:nvSpPr>
          <p:cNvPr id="6" name="Content Placeholder 2">
            <a:extLst>
              <a:ext uri="{FF2B5EF4-FFF2-40B4-BE49-F238E27FC236}">
                <a16:creationId xmlns:a16="http://schemas.microsoft.com/office/drawing/2014/main" id="{60F17417-7779-4411-A40B-EF09A36819C2}"/>
              </a:ext>
            </a:extLst>
          </p:cNvPr>
          <p:cNvSpPr txBox="1">
            <a:spLocks/>
          </p:cNvSpPr>
          <p:nvPr/>
        </p:nvSpPr>
        <p:spPr>
          <a:xfrm>
            <a:off x="1335964" y="4133525"/>
            <a:ext cx="10515600" cy="1526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VT Open Meeting Law for incorporated libraries that wish to meet the VT Minimum Standards for Public Libraries</a:t>
            </a:r>
          </a:p>
        </p:txBody>
      </p:sp>
      <p:sp>
        <p:nvSpPr>
          <p:cNvPr id="7" name="Content Placeholder 2">
            <a:extLst>
              <a:ext uri="{FF2B5EF4-FFF2-40B4-BE49-F238E27FC236}">
                <a16:creationId xmlns:a16="http://schemas.microsoft.com/office/drawing/2014/main" id="{ACCBADBC-1D77-474B-AD0B-C3F146225E5E}"/>
              </a:ext>
            </a:extLst>
          </p:cNvPr>
          <p:cNvSpPr txBox="1">
            <a:spLocks/>
          </p:cNvSpPr>
          <p:nvPr/>
        </p:nvSpPr>
        <p:spPr>
          <a:xfrm>
            <a:off x="1335964" y="5660211"/>
            <a:ext cx="10515600" cy="1041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Norms or ground rules set by the board</a:t>
            </a:r>
          </a:p>
        </p:txBody>
      </p:sp>
    </p:spTree>
    <p:extLst>
      <p:ext uri="{BB962C8B-B14F-4D97-AF65-F5344CB8AC3E}">
        <p14:creationId xmlns:p14="http://schemas.microsoft.com/office/powerpoint/2010/main" val="16679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descr="A group of people sitting at a table&#10;&#10;Description generated with very high confidence">
            <a:extLst>
              <a:ext uri="{FF2B5EF4-FFF2-40B4-BE49-F238E27FC236}">
                <a16:creationId xmlns:a16="http://schemas.microsoft.com/office/drawing/2014/main" id="{C4601223-7C7C-4594-AB24-7E6E258CF153}"/>
              </a:ext>
            </a:extLst>
          </p:cNvPr>
          <p:cNvPicPr>
            <a:picLocks noChangeAspect="1"/>
          </p:cNvPicPr>
          <p:nvPr/>
        </p:nvPicPr>
        <p:blipFill rotWithShape="1">
          <a:blip r:embed="rId3">
            <a:extLst>
              <a:ext uri="{28A0092B-C50C-407E-A947-70E740481C1C}">
                <a14:useLocalDpi xmlns:a14="http://schemas.microsoft.com/office/drawing/2010/main" val="0"/>
              </a:ext>
            </a:extLst>
          </a:blip>
          <a:srcRect l="2537" r="34747" b="6549"/>
          <a:stretch/>
        </p:blipFill>
        <p:spPr>
          <a:xfrm>
            <a:off x="20" y="10"/>
            <a:ext cx="12191980" cy="6857990"/>
          </a:xfrm>
          <a:prstGeom prst="rect">
            <a:avLst/>
          </a:prstGeom>
        </p:spPr>
      </p:pic>
      <p:sp>
        <p:nvSpPr>
          <p:cNvPr id="10" name="Rectangle 13">
            <a:extLst>
              <a:ext uri="{FF2B5EF4-FFF2-40B4-BE49-F238E27FC236}">
                <a16:creationId xmlns:a16="http://schemas.microsoft.com/office/drawing/2014/main" id="{111363A0-DE10-4C5C-827C-9CE8FB3805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5">
            <a:extLst>
              <a:ext uri="{FF2B5EF4-FFF2-40B4-BE49-F238E27FC236}">
                <a16:creationId xmlns:a16="http://schemas.microsoft.com/office/drawing/2014/main" id="{35A1A9B2-DA9A-487B-8B22-CFE8E073CC8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a:solidFill>
              <a:srgbClr val="4F323C"/>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29C5C87-D424-4082-B76D-B18E1B212182}"/>
              </a:ext>
            </a:extLst>
          </p:cNvPr>
          <p:cNvSpPr/>
          <p:nvPr/>
        </p:nvSpPr>
        <p:spPr>
          <a:xfrm>
            <a:off x="0" y="-18047"/>
            <a:ext cx="5579706"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AE04749-59E2-4D2E-9AF9-9AF4E12876D2}"/>
              </a:ext>
            </a:extLst>
          </p:cNvPr>
          <p:cNvSpPr txBox="1"/>
          <p:nvPr/>
        </p:nvSpPr>
        <p:spPr>
          <a:xfrm>
            <a:off x="177281" y="1123609"/>
            <a:ext cx="5225143" cy="1446550"/>
          </a:xfrm>
          <a:prstGeom prst="rect">
            <a:avLst/>
          </a:prstGeom>
          <a:noFill/>
        </p:spPr>
        <p:txBody>
          <a:bodyPr wrap="square" rtlCol="0">
            <a:spAutoFit/>
          </a:bodyPr>
          <a:lstStyle/>
          <a:p>
            <a:pPr algn="ctr"/>
            <a:r>
              <a:rPr lang="en-US" sz="4400" dirty="0">
                <a:solidFill>
                  <a:schemeClr val="accent4"/>
                </a:solidFill>
              </a:rPr>
              <a:t>When Does Open Meeting Law Apply?</a:t>
            </a:r>
          </a:p>
        </p:txBody>
      </p:sp>
      <p:sp>
        <p:nvSpPr>
          <p:cNvPr id="22" name="TextBox 21">
            <a:extLst>
              <a:ext uri="{FF2B5EF4-FFF2-40B4-BE49-F238E27FC236}">
                <a16:creationId xmlns:a16="http://schemas.microsoft.com/office/drawing/2014/main" id="{4DCACD4B-A730-45F8-86E7-B890169F992E}"/>
              </a:ext>
            </a:extLst>
          </p:cNvPr>
          <p:cNvSpPr txBox="1"/>
          <p:nvPr/>
        </p:nvSpPr>
        <p:spPr>
          <a:xfrm>
            <a:off x="336884" y="3462765"/>
            <a:ext cx="4888259" cy="2031325"/>
          </a:xfrm>
          <a:prstGeom prst="rect">
            <a:avLst/>
          </a:prstGeom>
          <a:noFill/>
        </p:spPr>
        <p:txBody>
          <a:bodyPr wrap="square" rtlCol="0">
            <a:spAutoFit/>
          </a:bodyPr>
          <a:lstStyle/>
          <a:p>
            <a:pPr algn="ctr"/>
            <a:r>
              <a:rPr lang="en-US" sz="3600" dirty="0">
                <a:solidFill>
                  <a:schemeClr val="bg1"/>
                </a:solidFill>
              </a:rPr>
              <a:t>A </a:t>
            </a:r>
            <a:r>
              <a:rPr lang="en-US" sz="3600" dirty="0">
                <a:solidFill>
                  <a:schemeClr val="accent4"/>
                </a:solidFill>
              </a:rPr>
              <a:t>quorum</a:t>
            </a:r>
            <a:r>
              <a:rPr lang="en-US" sz="3600" dirty="0">
                <a:solidFill>
                  <a:schemeClr val="bg1"/>
                </a:solidFill>
              </a:rPr>
              <a:t> of the board meets to </a:t>
            </a:r>
            <a:r>
              <a:rPr lang="en-US" sz="3600" dirty="0">
                <a:solidFill>
                  <a:schemeClr val="accent4"/>
                </a:solidFill>
              </a:rPr>
              <a:t>discuss library business</a:t>
            </a:r>
          </a:p>
          <a:p>
            <a:endParaRPr lang="en-US" dirty="0"/>
          </a:p>
        </p:txBody>
      </p:sp>
      <p:sp>
        <p:nvSpPr>
          <p:cNvPr id="23" name="TextBox 22">
            <a:extLst>
              <a:ext uri="{FF2B5EF4-FFF2-40B4-BE49-F238E27FC236}">
                <a16:creationId xmlns:a16="http://schemas.microsoft.com/office/drawing/2014/main" id="{D6F15303-CAB8-4E15-B7E1-47CF26CCA46D}"/>
              </a:ext>
            </a:extLst>
          </p:cNvPr>
          <p:cNvSpPr txBox="1"/>
          <p:nvPr/>
        </p:nvSpPr>
        <p:spPr>
          <a:xfrm>
            <a:off x="5803641" y="6326155"/>
            <a:ext cx="6195526" cy="369332"/>
          </a:xfrm>
          <a:prstGeom prst="rect">
            <a:avLst/>
          </a:prstGeom>
          <a:noFill/>
        </p:spPr>
        <p:txBody>
          <a:bodyPr wrap="square" rtlCol="0">
            <a:spAutoFit/>
          </a:bodyPr>
          <a:lstStyle/>
          <a:p>
            <a:r>
              <a:rPr lang="en-US" dirty="0">
                <a:solidFill>
                  <a:schemeClr val="bg1"/>
                </a:solidFill>
              </a:rPr>
              <a:t>Source: https://www.flickr.com/photos/wwworks/9111274504</a:t>
            </a:r>
          </a:p>
        </p:txBody>
      </p:sp>
    </p:spTree>
    <p:extLst>
      <p:ext uri="{BB962C8B-B14F-4D97-AF65-F5344CB8AC3E}">
        <p14:creationId xmlns:p14="http://schemas.microsoft.com/office/powerpoint/2010/main" val="4056616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descr="A group of people sitting at a table&#10;&#10;Description generated with very high confidence">
            <a:extLst>
              <a:ext uri="{FF2B5EF4-FFF2-40B4-BE49-F238E27FC236}">
                <a16:creationId xmlns:a16="http://schemas.microsoft.com/office/drawing/2014/main" id="{C4601223-7C7C-4594-AB24-7E6E258CF153}"/>
              </a:ext>
            </a:extLst>
          </p:cNvPr>
          <p:cNvPicPr>
            <a:picLocks noChangeAspect="1"/>
          </p:cNvPicPr>
          <p:nvPr/>
        </p:nvPicPr>
        <p:blipFill rotWithShape="1">
          <a:blip r:embed="rId3">
            <a:extLst>
              <a:ext uri="{28A0092B-C50C-407E-A947-70E740481C1C}">
                <a14:useLocalDpi xmlns:a14="http://schemas.microsoft.com/office/drawing/2010/main" val="0"/>
              </a:ext>
            </a:extLst>
          </a:blip>
          <a:srcRect l="2537" r="34747" b="6549"/>
          <a:stretch/>
        </p:blipFill>
        <p:spPr>
          <a:xfrm>
            <a:off x="20" y="10"/>
            <a:ext cx="12191980" cy="6857990"/>
          </a:xfrm>
          <a:prstGeom prst="rect">
            <a:avLst/>
          </a:prstGeom>
        </p:spPr>
      </p:pic>
      <p:sp>
        <p:nvSpPr>
          <p:cNvPr id="10" name="Rectangle 13">
            <a:extLst>
              <a:ext uri="{FF2B5EF4-FFF2-40B4-BE49-F238E27FC236}">
                <a16:creationId xmlns:a16="http://schemas.microsoft.com/office/drawing/2014/main" id="{111363A0-DE10-4C5C-827C-9CE8FB3805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5">
            <a:extLst>
              <a:ext uri="{FF2B5EF4-FFF2-40B4-BE49-F238E27FC236}">
                <a16:creationId xmlns:a16="http://schemas.microsoft.com/office/drawing/2014/main" id="{35A1A9B2-DA9A-487B-8B22-CFE8E073CC8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a:solidFill>
              <a:srgbClr val="4F323C"/>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29C5C87-D424-4082-B76D-B18E1B212182}"/>
              </a:ext>
            </a:extLst>
          </p:cNvPr>
          <p:cNvSpPr/>
          <p:nvPr/>
        </p:nvSpPr>
        <p:spPr>
          <a:xfrm>
            <a:off x="0" y="-18047"/>
            <a:ext cx="5579706"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AE04749-59E2-4D2E-9AF9-9AF4E12876D2}"/>
              </a:ext>
            </a:extLst>
          </p:cNvPr>
          <p:cNvSpPr txBox="1"/>
          <p:nvPr/>
        </p:nvSpPr>
        <p:spPr>
          <a:xfrm>
            <a:off x="177281" y="1123609"/>
            <a:ext cx="5225143" cy="1446550"/>
          </a:xfrm>
          <a:prstGeom prst="rect">
            <a:avLst/>
          </a:prstGeom>
          <a:noFill/>
        </p:spPr>
        <p:txBody>
          <a:bodyPr wrap="square" rtlCol="0">
            <a:spAutoFit/>
          </a:bodyPr>
          <a:lstStyle/>
          <a:p>
            <a:pPr algn="ctr"/>
            <a:r>
              <a:rPr lang="en-US" sz="4400" dirty="0">
                <a:solidFill>
                  <a:schemeClr val="accent4"/>
                </a:solidFill>
              </a:rPr>
              <a:t>When Does Open Meeting Law Apply?</a:t>
            </a:r>
          </a:p>
        </p:txBody>
      </p:sp>
      <p:sp>
        <p:nvSpPr>
          <p:cNvPr id="22" name="TextBox 21">
            <a:extLst>
              <a:ext uri="{FF2B5EF4-FFF2-40B4-BE49-F238E27FC236}">
                <a16:creationId xmlns:a16="http://schemas.microsoft.com/office/drawing/2014/main" id="{4DCACD4B-A730-45F8-86E7-B890169F992E}"/>
              </a:ext>
            </a:extLst>
          </p:cNvPr>
          <p:cNvSpPr txBox="1"/>
          <p:nvPr/>
        </p:nvSpPr>
        <p:spPr>
          <a:xfrm>
            <a:off x="336884" y="3462765"/>
            <a:ext cx="4888259" cy="2031325"/>
          </a:xfrm>
          <a:prstGeom prst="rect">
            <a:avLst/>
          </a:prstGeom>
          <a:noFill/>
        </p:spPr>
        <p:txBody>
          <a:bodyPr wrap="square" rtlCol="0">
            <a:spAutoFit/>
          </a:bodyPr>
          <a:lstStyle/>
          <a:p>
            <a:pPr algn="ctr"/>
            <a:r>
              <a:rPr lang="en-US" sz="3600" dirty="0">
                <a:solidFill>
                  <a:schemeClr val="bg1"/>
                </a:solidFill>
              </a:rPr>
              <a:t>An official committee of the board meets to discuss library business</a:t>
            </a:r>
            <a:endParaRPr lang="en-US" sz="3600" dirty="0">
              <a:solidFill>
                <a:schemeClr val="accent4"/>
              </a:solidFill>
            </a:endParaRPr>
          </a:p>
          <a:p>
            <a:endParaRPr lang="en-US" dirty="0"/>
          </a:p>
        </p:txBody>
      </p:sp>
      <p:sp>
        <p:nvSpPr>
          <p:cNvPr id="12" name="TextBox 11">
            <a:extLst>
              <a:ext uri="{FF2B5EF4-FFF2-40B4-BE49-F238E27FC236}">
                <a16:creationId xmlns:a16="http://schemas.microsoft.com/office/drawing/2014/main" id="{82863962-F925-42F2-BC35-2999CC00F40A}"/>
              </a:ext>
            </a:extLst>
          </p:cNvPr>
          <p:cNvSpPr txBox="1"/>
          <p:nvPr/>
        </p:nvSpPr>
        <p:spPr>
          <a:xfrm>
            <a:off x="5803641" y="6326155"/>
            <a:ext cx="6195526" cy="369332"/>
          </a:xfrm>
          <a:prstGeom prst="rect">
            <a:avLst/>
          </a:prstGeom>
          <a:noFill/>
        </p:spPr>
        <p:txBody>
          <a:bodyPr wrap="square" rtlCol="0">
            <a:spAutoFit/>
          </a:bodyPr>
          <a:lstStyle/>
          <a:p>
            <a:r>
              <a:rPr lang="en-US" dirty="0">
                <a:solidFill>
                  <a:schemeClr val="bg1"/>
                </a:solidFill>
              </a:rPr>
              <a:t>Source: https://www.flickr.com/photos/wwworks/9111274504</a:t>
            </a:r>
          </a:p>
        </p:txBody>
      </p:sp>
    </p:spTree>
    <p:extLst>
      <p:ext uri="{BB962C8B-B14F-4D97-AF65-F5344CB8AC3E}">
        <p14:creationId xmlns:p14="http://schemas.microsoft.com/office/powerpoint/2010/main" val="3665534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descr="A group of people sitting at a table&#10;&#10;Description generated with very high confidence">
            <a:extLst>
              <a:ext uri="{FF2B5EF4-FFF2-40B4-BE49-F238E27FC236}">
                <a16:creationId xmlns:a16="http://schemas.microsoft.com/office/drawing/2014/main" id="{C4601223-7C7C-4594-AB24-7E6E258CF153}"/>
              </a:ext>
            </a:extLst>
          </p:cNvPr>
          <p:cNvPicPr>
            <a:picLocks noChangeAspect="1"/>
          </p:cNvPicPr>
          <p:nvPr/>
        </p:nvPicPr>
        <p:blipFill rotWithShape="1">
          <a:blip r:embed="rId3">
            <a:extLst>
              <a:ext uri="{28A0092B-C50C-407E-A947-70E740481C1C}">
                <a14:useLocalDpi xmlns:a14="http://schemas.microsoft.com/office/drawing/2010/main" val="0"/>
              </a:ext>
            </a:extLst>
          </a:blip>
          <a:srcRect l="2537" r="34747" b="6549"/>
          <a:stretch/>
        </p:blipFill>
        <p:spPr>
          <a:xfrm>
            <a:off x="20" y="10"/>
            <a:ext cx="12191980" cy="6857990"/>
          </a:xfrm>
          <a:prstGeom prst="rect">
            <a:avLst/>
          </a:prstGeom>
        </p:spPr>
      </p:pic>
      <p:sp>
        <p:nvSpPr>
          <p:cNvPr id="10" name="Rectangle 13">
            <a:extLst>
              <a:ext uri="{FF2B5EF4-FFF2-40B4-BE49-F238E27FC236}">
                <a16:creationId xmlns:a16="http://schemas.microsoft.com/office/drawing/2014/main" id="{111363A0-DE10-4C5C-827C-9CE8FB3805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5">
            <a:extLst>
              <a:ext uri="{FF2B5EF4-FFF2-40B4-BE49-F238E27FC236}">
                <a16:creationId xmlns:a16="http://schemas.microsoft.com/office/drawing/2014/main" id="{35A1A9B2-DA9A-487B-8B22-CFE8E073CC8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a:solidFill>
              <a:srgbClr val="4F323C"/>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29C5C87-D424-4082-B76D-B18E1B212182}"/>
              </a:ext>
            </a:extLst>
          </p:cNvPr>
          <p:cNvSpPr/>
          <p:nvPr/>
        </p:nvSpPr>
        <p:spPr>
          <a:xfrm>
            <a:off x="0" y="-18047"/>
            <a:ext cx="5579706"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AE04749-59E2-4D2E-9AF9-9AF4E12876D2}"/>
              </a:ext>
            </a:extLst>
          </p:cNvPr>
          <p:cNvSpPr txBox="1"/>
          <p:nvPr/>
        </p:nvSpPr>
        <p:spPr>
          <a:xfrm>
            <a:off x="177281" y="445421"/>
            <a:ext cx="5225143" cy="1446550"/>
          </a:xfrm>
          <a:prstGeom prst="rect">
            <a:avLst/>
          </a:prstGeom>
          <a:noFill/>
        </p:spPr>
        <p:txBody>
          <a:bodyPr wrap="square" rtlCol="0">
            <a:spAutoFit/>
          </a:bodyPr>
          <a:lstStyle/>
          <a:p>
            <a:pPr algn="ctr"/>
            <a:r>
              <a:rPr lang="en-US" sz="4400" dirty="0">
                <a:solidFill>
                  <a:schemeClr val="accent4"/>
                </a:solidFill>
              </a:rPr>
              <a:t>What is the Point of Open Meeting Law?</a:t>
            </a:r>
          </a:p>
        </p:txBody>
      </p:sp>
      <p:sp>
        <p:nvSpPr>
          <p:cNvPr id="22" name="TextBox 21">
            <a:extLst>
              <a:ext uri="{FF2B5EF4-FFF2-40B4-BE49-F238E27FC236}">
                <a16:creationId xmlns:a16="http://schemas.microsoft.com/office/drawing/2014/main" id="{4DCACD4B-A730-45F8-86E7-B890169F992E}"/>
              </a:ext>
            </a:extLst>
          </p:cNvPr>
          <p:cNvSpPr txBox="1"/>
          <p:nvPr/>
        </p:nvSpPr>
        <p:spPr>
          <a:xfrm>
            <a:off x="345722" y="2877333"/>
            <a:ext cx="4888259" cy="3139321"/>
          </a:xfrm>
          <a:prstGeom prst="rect">
            <a:avLst/>
          </a:prstGeom>
          <a:noFill/>
        </p:spPr>
        <p:txBody>
          <a:bodyPr wrap="square" rtlCol="0">
            <a:spAutoFit/>
          </a:bodyPr>
          <a:lstStyle/>
          <a:p>
            <a:pPr algn="ctr"/>
            <a:r>
              <a:rPr lang="en-US" sz="3600" dirty="0">
                <a:solidFill>
                  <a:schemeClr val="bg1"/>
                </a:solidFill>
              </a:rPr>
              <a:t>Give the public a fair &amp; open opportunity to participate in discussions of, &amp; decisions made by, their government</a:t>
            </a:r>
          </a:p>
          <a:p>
            <a:endParaRPr lang="en-US" dirty="0"/>
          </a:p>
        </p:txBody>
      </p:sp>
      <p:sp>
        <p:nvSpPr>
          <p:cNvPr id="12" name="TextBox 11">
            <a:extLst>
              <a:ext uri="{FF2B5EF4-FFF2-40B4-BE49-F238E27FC236}">
                <a16:creationId xmlns:a16="http://schemas.microsoft.com/office/drawing/2014/main" id="{82863962-F925-42F2-BC35-2999CC00F40A}"/>
              </a:ext>
            </a:extLst>
          </p:cNvPr>
          <p:cNvSpPr txBox="1"/>
          <p:nvPr/>
        </p:nvSpPr>
        <p:spPr>
          <a:xfrm>
            <a:off x="5803641" y="6326155"/>
            <a:ext cx="6195526" cy="369332"/>
          </a:xfrm>
          <a:prstGeom prst="rect">
            <a:avLst/>
          </a:prstGeom>
          <a:noFill/>
        </p:spPr>
        <p:txBody>
          <a:bodyPr wrap="square" rtlCol="0">
            <a:spAutoFit/>
          </a:bodyPr>
          <a:lstStyle/>
          <a:p>
            <a:r>
              <a:rPr lang="en-US" dirty="0">
                <a:solidFill>
                  <a:schemeClr val="bg1"/>
                </a:solidFill>
              </a:rPr>
              <a:t>Source: https://www.flickr.com/photos/wwworks/9111274504</a:t>
            </a:r>
          </a:p>
        </p:txBody>
      </p:sp>
    </p:spTree>
    <p:extLst>
      <p:ext uri="{BB962C8B-B14F-4D97-AF65-F5344CB8AC3E}">
        <p14:creationId xmlns:p14="http://schemas.microsoft.com/office/powerpoint/2010/main" val="1799666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descr="A group of people sitting at a table&#10;&#10;Description generated with very high confidence">
            <a:extLst>
              <a:ext uri="{FF2B5EF4-FFF2-40B4-BE49-F238E27FC236}">
                <a16:creationId xmlns:a16="http://schemas.microsoft.com/office/drawing/2014/main" id="{C4601223-7C7C-4594-AB24-7E6E258CF153}"/>
              </a:ext>
            </a:extLst>
          </p:cNvPr>
          <p:cNvPicPr>
            <a:picLocks noChangeAspect="1"/>
          </p:cNvPicPr>
          <p:nvPr/>
        </p:nvPicPr>
        <p:blipFill rotWithShape="1">
          <a:blip r:embed="rId3">
            <a:extLst>
              <a:ext uri="{28A0092B-C50C-407E-A947-70E740481C1C}">
                <a14:useLocalDpi xmlns:a14="http://schemas.microsoft.com/office/drawing/2010/main" val="0"/>
              </a:ext>
            </a:extLst>
          </a:blip>
          <a:srcRect l="2537" r="34747" b="6549"/>
          <a:stretch/>
        </p:blipFill>
        <p:spPr>
          <a:xfrm>
            <a:off x="20" y="10"/>
            <a:ext cx="12191980" cy="6857990"/>
          </a:xfrm>
          <a:prstGeom prst="rect">
            <a:avLst/>
          </a:prstGeom>
        </p:spPr>
      </p:pic>
      <p:sp>
        <p:nvSpPr>
          <p:cNvPr id="10" name="Rectangle 13">
            <a:extLst>
              <a:ext uri="{FF2B5EF4-FFF2-40B4-BE49-F238E27FC236}">
                <a16:creationId xmlns:a16="http://schemas.microsoft.com/office/drawing/2014/main" id="{111363A0-DE10-4C5C-827C-9CE8FB3805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5">
            <a:extLst>
              <a:ext uri="{FF2B5EF4-FFF2-40B4-BE49-F238E27FC236}">
                <a16:creationId xmlns:a16="http://schemas.microsoft.com/office/drawing/2014/main" id="{35A1A9B2-DA9A-487B-8B22-CFE8E073CC8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a:solidFill>
              <a:srgbClr val="4F323C"/>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29C5C87-D424-4082-B76D-B18E1B212182}"/>
              </a:ext>
            </a:extLst>
          </p:cNvPr>
          <p:cNvSpPr/>
          <p:nvPr/>
        </p:nvSpPr>
        <p:spPr>
          <a:xfrm>
            <a:off x="0" y="-18047"/>
            <a:ext cx="5579706"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AE04749-59E2-4D2E-9AF9-9AF4E12876D2}"/>
              </a:ext>
            </a:extLst>
          </p:cNvPr>
          <p:cNvSpPr txBox="1"/>
          <p:nvPr/>
        </p:nvSpPr>
        <p:spPr>
          <a:xfrm>
            <a:off x="177279" y="1192381"/>
            <a:ext cx="5225143" cy="1446550"/>
          </a:xfrm>
          <a:prstGeom prst="rect">
            <a:avLst/>
          </a:prstGeom>
          <a:noFill/>
        </p:spPr>
        <p:txBody>
          <a:bodyPr wrap="square" rtlCol="0">
            <a:spAutoFit/>
          </a:bodyPr>
          <a:lstStyle/>
          <a:p>
            <a:pPr algn="ctr"/>
            <a:r>
              <a:rPr lang="en-US" sz="4400" dirty="0">
                <a:solidFill>
                  <a:schemeClr val="accent4"/>
                </a:solidFill>
              </a:rPr>
              <a:t>What is the Point of Open Meeting Law?</a:t>
            </a:r>
          </a:p>
        </p:txBody>
      </p:sp>
      <p:sp>
        <p:nvSpPr>
          <p:cNvPr id="22" name="TextBox 21">
            <a:extLst>
              <a:ext uri="{FF2B5EF4-FFF2-40B4-BE49-F238E27FC236}">
                <a16:creationId xmlns:a16="http://schemas.microsoft.com/office/drawing/2014/main" id="{4DCACD4B-A730-45F8-86E7-B890169F992E}"/>
              </a:ext>
            </a:extLst>
          </p:cNvPr>
          <p:cNvSpPr txBox="1"/>
          <p:nvPr/>
        </p:nvSpPr>
        <p:spPr>
          <a:xfrm>
            <a:off x="345720" y="3324477"/>
            <a:ext cx="4888259" cy="1477328"/>
          </a:xfrm>
          <a:prstGeom prst="rect">
            <a:avLst/>
          </a:prstGeom>
          <a:noFill/>
        </p:spPr>
        <p:txBody>
          <a:bodyPr wrap="square" rtlCol="0">
            <a:spAutoFit/>
          </a:bodyPr>
          <a:lstStyle/>
          <a:p>
            <a:pPr algn="ctr"/>
            <a:r>
              <a:rPr lang="en-US" sz="3600" dirty="0">
                <a:solidFill>
                  <a:schemeClr val="bg1"/>
                </a:solidFill>
              </a:rPr>
              <a:t>Make Government More Transparent</a:t>
            </a:r>
          </a:p>
          <a:p>
            <a:endParaRPr lang="en-US" dirty="0"/>
          </a:p>
        </p:txBody>
      </p:sp>
      <p:sp>
        <p:nvSpPr>
          <p:cNvPr id="12" name="TextBox 11">
            <a:extLst>
              <a:ext uri="{FF2B5EF4-FFF2-40B4-BE49-F238E27FC236}">
                <a16:creationId xmlns:a16="http://schemas.microsoft.com/office/drawing/2014/main" id="{82863962-F925-42F2-BC35-2999CC00F40A}"/>
              </a:ext>
            </a:extLst>
          </p:cNvPr>
          <p:cNvSpPr txBox="1"/>
          <p:nvPr/>
        </p:nvSpPr>
        <p:spPr>
          <a:xfrm>
            <a:off x="5803641" y="6326155"/>
            <a:ext cx="6195526" cy="369332"/>
          </a:xfrm>
          <a:prstGeom prst="rect">
            <a:avLst/>
          </a:prstGeom>
          <a:noFill/>
        </p:spPr>
        <p:txBody>
          <a:bodyPr wrap="square" rtlCol="0">
            <a:spAutoFit/>
          </a:bodyPr>
          <a:lstStyle/>
          <a:p>
            <a:r>
              <a:rPr lang="en-US" dirty="0">
                <a:solidFill>
                  <a:schemeClr val="bg1"/>
                </a:solidFill>
              </a:rPr>
              <a:t>Source: https://www.flickr.com/photos/wwworks/9111274504</a:t>
            </a:r>
          </a:p>
        </p:txBody>
      </p:sp>
    </p:spTree>
    <p:extLst>
      <p:ext uri="{BB962C8B-B14F-4D97-AF65-F5344CB8AC3E}">
        <p14:creationId xmlns:p14="http://schemas.microsoft.com/office/powerpoint/2010/main" val="3300970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530E-7007-4737-8499-B0AC8BBE1BB2}"/>
              </a:ext>
            </a:extLst>
          </p:cNvPr>
          <p:cNvSpPr>
            <a:spLocks noGrp="1"/>
          </p:cNvSpPr>
          <p:nvPr>
            <p:ph type="title"/>
          </p:nvPr>
        </p:nvSpPr>
        <p:spPr>
          <a:xfrm>
            <a:off x="5715829" y="225782"/>
            <a:ext cx="6476171" cy="1325563"/>
          </a:xfrm>
        </p:spPr>
        <p:txBody>
          <a:bodyPr/>
          <a:lstStyle/>
          <a:p>
            <a:r>
              <a:rPr lang="en-US" b="1" dirty="0">
                <a:solidFill>
                  <a:schemeClr val="accent4"/>
                </a:solidFill>
              </a:rPr>
              <a:t>Requirements of Open Meeting Law</a:t>
            </a:r>
          </a:p>
        </p:txBody>
      </p:sp>
      <p:sp>
        <p:nvSpPr>
          <p:cNvPr id="4" name="TextBox 3">
            <a:extLst>
              <a:ext uri="{FF2B5EF4-FFF2-40B4-BE49-F238E27FC236}">
                <a16:creationId xmlns:a16="http://schemas.microsoft.com/office/drawing/2014/main" id="{6ED28EE1-AF11-4036-9EB9-2D90498E31CB}"/>
              </a:ext>
            </a:extLst>
          </p:cNvPr>
          <p:cNvSpPr txBox="1"/>
          <p:nvPr/>
        </p:nvSpPr>
        <p:spPr>
          <a:xfrm>
            <a:off x="5716557" y="1602838"/>
            <a:ext cx="6075393"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Provide advance notice</a:t>
            </a:r>
          </a:p>
        </p:txBody>
      </p:sp>
      <p:sp>
        <p:nvSpPr>
          <p:cNvPr id="5" name="TextBox 4">
            <a:extLst>
              <a:ext uri="{FF2B5EF4-FFF2-40B4-BE49-F238E27FC236}">
                <a16:creationId xmlns:a16="http://schemas.microsoft.com/office/drawing/2014/main" id="{3A20174F-EB32-412E-99A1-F92EDD5C9DFD}"/>
              </a:ext>
            </a:extLst>
          </p:cNvPr>
          <p:cNvSpPr txBox="1"/>
          <p:nvPr/>
        </p:nvSpPr>
        <p:spPr>
          <a:xfrm>
            <a:off x="5716556" y="2156836"/>
            <a:ext cx="6075393"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Create &amp; post an agenda</a:t>
            </a:r>
          </a:p>
        </p:txBody>
      </p:sp>
      <p:sp>
        <p:nvSpPr>
          <p:cNvPr id="6" name="TextBox 5">
            <a:extLst>
              <a:ext uri="{FF2B5EF4-FFF2-40B4-BE49-F238E27FC236}">
                <a16:creationId xmlns:a16="http://schemas.microsoft.com/office/drawing/2014/main" id="{955DBAB8-498C-4E68-8EB4-98EE175CB4B3}"/>
              </a:ext>
            </a:extLst>
          </p:cNvPr>
          <p:cNvSpPr txBox="1"/>
          <p:nvPr/>
        </p:nvSpPr>
        <p:spPr>
          <a:xfrm>
            <a:off x="5715829" y="2710834"/>
            <a:ext cx="6476172"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Conduct business in open meeting</a:t>
            </a:r>
          </a:p>
        </p:txBody>
      </p:sp>
      <p:sp>
        <p:nvSpPr>
          <p:cNvPr id="7" name="TextBox 6">
            <a:extLst>
              <a:ext uri="{FF2B5EF4-FFF2-40B4-BE49-F238E27FC236}">
                <a16:creationId xmlns:a16="http://schemas.microsoft.com/office/drawing/2014/main" id="{B100F068-C84B-4787-A88D-3620CC06D294}"/>
              </a:ext>
            </a:extLst>
          </p:cNvPr>
          <p:cNvSpPr txBox="1"/>
          <p:nvPr/>
        </p:nvSpPr>
        <p:spPr>
          <a:xfrm>
            <a:off x="5715829" y="3264832"/>
            <a:ext cx="6476171"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Allow public comment</a:t>
            </a:r>
          </a:p>
        </p:txBody>
      </p:sp>
      <p:sp>
        <p:nvSpPr>
          <p:cNvPr id="8" name="TextBox 7">
            <a:extLst>
              <a:ext uri="{FF2B5EF4-FFF2-40B4-BE49-F238E27FC236}">
                <a16:creationId xmlns:a16="http://schemas.microsoft.com/office/drawing/2014/main" id="{26069EEB-6B75-46D5-BED0-7F2ABA0B1C25}"/>
              </a:ext>
            </a:extLst>
          </p:cNvPr>
          <p:cNvSpPr txBox="1"/>
          <p:nvPr/>
        </p:nvSpPr>
        <p:spPr>
          <a:xfrm>
            <a:off x="5715829" y="3818830"/>
            <a:ext cx="6476171"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Record &amp; post minutes</a:t>
            </a:r>
          </a:p>
        </p:txBody>
      </p:sp>
      <p:sp>
        <p:nvSpPr>
          <p:cNvPr id="9" name="TextBox 8">
            <a:extLst>
              <a:ext uri="{FF2B5EF4-FFF2-40B4-BE49-F238E27FC236}">
                <a16:creationId xmlns:a16="http://schemas.microsoft.com/office/drawing/2014/main" id="{D8181702-F4E8-4F45-83DC-9CB080126CDA}"/>
              </a:ext>
            </a:extLst>
          </p:cNvPr>
          <p:cNvSpPr txBox="1"/>
          <p:nvPr/>
        </p:nvSpPr>
        <p:spPr>
          <a:xfrm>
            <a:off x="5715829" y="4372828"/>
            <a:ext cx="6476171"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Respond to violation complaints</a:t>
            </a:r>
          </a:p>
        </p:txBody>
      </p:sp>
      <p:sp>
        <p:nvSpPr>
          <p:cNvPr id="10" name="TextBox 9">
            <a:extLst>
              <a:ext uri="{FF2B5EF4-FFF2-40B4-BE49-F238E27FC236}">
                <a16:creationId xmlns:a16="http://schemas.microsoft.com/office/drawing/2014/main" id="{418ED517-2461-4483-87D8-7C05E85D7F9A}"/>
              </a:ext>
            </a:extLst>
          </p:cNvPr>
          <p:cNvSpPr txBox="1"/>
          <p:nvPr/>
        </p:nvSpPr>
        <p:spPr>
          <a:xfrm>
            <a:off x="5715829" y="4926826"/>
            <a:ext cx="6476171" cy="1015663"/>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Vote by roll call (electronic participation &amp; not unanimous)</a:t>
            </a:r>
          </a:p>
        </p:txBody>
      </p:sp>
      <p:sp>
        <p:nvSpPr>
          <p:cNvPr id="11" name="TextBox 10">
            <a:extLst>
              <a:ext uri="{FF2B5EF4-FFF2-40B4-BE49-F238E27FC236}">
                <a16:creationId xmlns:a16="http://schemas.microsoft.com/office/drawing/2014/main" id="{718F2565-74D4-4405-B2A5-0097E7F5D292}"/>
              </a:ext>
            </a:extLst>
          </p:cNvPr>
          <p:cNvSpPr txBox="1"/>
          <p:nvPr/>
        </p:nvSpPr>
        <p:spPr>
          <a:xfrm>
            <a:off x="5715829" y="5942489"/>
            <a:ext cx="6476171"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Follow executive session rules</a:t>
            </a:r>
          </a:p>
        </p:txBody>
      </p:sp>
      <p:pic>
        <p:nvPicPr>
          <p:cNvPr id="12" name="Picture 11" descr="A person sitting at a table using a computer&#10;&#10;Description generated with high confidence">
            <a:extLst>
              <a:ext uri="{FF2B5EF4-FFF2-40B4-BE49-F238E27FC236}">
                <a16:creationId xmlns:a16="http://schemas.microsoft.com/office/drawing/2014/main" id="{AEACD188-21B6-4256-89E8-A84976BE5A15}"/>
              </a:ext>
            </a:extLst>
          </p:cNvPr>
          <p:cNvPicPr>
            <a:picLocks noChangeAspect="1"/>
          </p:cNvPicPr>
          <p:nvPr/>
        </p:nvPicPr>
        <p:blipFill rotWithShape="1">
          <a:blip r:embed="rId3">
            <a:extLst>
              <a:ext uri="{28A0092B-C50C-407E-A947-70E740481C1C}">
                <a14:useLocalDpi xmlns:a14="http://schemas.microsoft.com/office/drawing/2010/main" val="0"/>
              </a:ext>
            </a:extLst>
          </a:blip>
          <a:srcRect l="38633" r="7276"/>
          <a:stretch/>
        </p:blipFill>
        <p:spPr>
          <a:xfrm>
            <a:off x="0" y="6072"/>
            <a:ext cx="5561046" cy="6853952"/>
          </a:xfrm>
          <a:prstGeom prst="rect">
            <a:avLst/>
          </a:prstGeom>
        </p:spPr>
      </p:pic>
      <p:sp>
        <p:nvSpPr>
          <p:cNvPr id="13" name="TextBox 12">
            <a:extLst>
              <a:ext uri="{FF2B5EF4-FFF2-40B4-BE49-F238E27FC236}">
                <a16:creationId xmlns:a16="http://schemas.microsoft.com/office/drawing/2014/main" id="{EA21C241-EAFD-4C44-8B65-234CFF8D6B89}"/>
              </a:ext>
            </a:extLst>
          </p:cNvPr>
          <p:cNvSpPr txBox="1"/>
          <p:nvPr/>
        </p:nvSpPr>
        <p:spPr>
          <a:xfrm>
            <a:off x="186613" y="5942489"/>
            <a:ext cx="5374434" cy="923330"/>
          </a:xfrm>
          <a:prstGeom prst="rect">
            <a:avLst/>
          </a:prstGeom>
          <a:noFill/>
        </p:spPr>
        <p:txBody>
          <a:bodyPr wrap="square" rtlCol="0">
            <a:spAutoFit/>
          </a:bodyPr>
          <a:lstStyle/>
          <a:p>
            <a:r>
              <a:rPr lang="en-US" dirty="0">
                <a:solidFill>
                  <a:schemeClr val="bg1"/>
                </a:solidFill>
              </a:rPr>
              <a:t>Source: https://www.flickr.com/photos/149902454@N08/35417844812</a:t>
            </a:r>
          </a:p>
        </p:txBody>
      </p:sp>
    </p:spTree>
    <p:extLst>
      <p:ext uri="{BB962C8B-B14F-4D97-AF65-F5344CB8AC3E}">
        <p14:creationId xmlns:p14="http://schemas.microsoft.com/office/powerpoint/2010/main" val="14048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838200" y="170783"/>
            <a:ext cx="10515600" cy="1325563"/>
          </a:xfrm>
        </p:spPr>
        <p:txBody>
          <a:bodyPr/>
          <a:lstStyle/>
          <a:p>
            <a:pPr algn="ctr"/>
            <a:r>
              <a:rPr lang="en-US" b="1" dirty="0">
                <a:solidFill>
                  <a:schemeClr val="accent4"/>
                </a:solidFill>
              </a:rPr>
              <a:t>Primary Responsibility of Trustees</a:t>
            </a:r>
          </a:p>
        </p:txBody>
      </p:sp>
      <p:sp>
        <p:nvSpPr>
          <p:cNvPr id="3" name="Content Placeholder 2">
            <a:extLst>
              <a:ext uri="{FF2B5EF4-FFF2-40B4-BE49-F238E27FC236}">
                <a16:creationId xmlns:a16="http://schemas.microsoft.com/office/drawing/2014/main" id="{7CE1DDA8-AB81-402F-A902-403903CAAD43}"/>
              </a:ext>
            </a:extLst>
          </p:cNvPr>
          <p:cNvSpPr>
            <a:spLocks noGrp="1"/>
          </p:cNvSpPr>
          <p:nvPr>
            <p:ph idx="1"/>
          </p:nvPr>
        </p:nvSpPr>
        <p:spPr>
          <a:xfrm>
            <a:off x="838200" y="1325963"/>
            <a:ext cx="10515600" cy="683113"/>
          </a:xfrm>
        </p:spPr>
        <p:txBody>
          <a:bodyPr/>
          <a:lstStyle/>
          <a:p>
            <a:pPr marL="0" indent="0" algn="ctr">
              <a:buNone/>
            </a:pPr>
            <a:r>
              <a:rPr lang="en-US" sz="4000" dirty="0">
                <a:solidFill>
                  <a:schemeClr val="bg1"/>
                </a:solidFill>
              </a:rPr>
              <a:t>Well-Being of the Library</a:t>
            </a:r>
          </a:p>
        </p:txBody>
      </p:sp>
      <p:sp>
        <p:nvSpPr>
          <p:cNvPr id="4" name="TextBox 3">
            <a:extLst>
              <a:ext uri="{FF2B5EF4-FFF2-40B4-BE49-F238E27FC236}">
                <a16:creationId xmlns:a16="http://schemas.microsoft.com/office/drawing/2014/main" id="{8D2B2621-F92D-4125-8A91-92BB6F16A156}"/>
              </a:ext>
            </a:extLst>
          </p:cNvPr>
          <p:cNvSpPr txBox="1"/>
          <p:nvPr/>
        </p:nvSpPr>
        <p:spPr>
          <a:xfrm>
            <a:off x="1325217" y="2142677"/>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accent4"/>
                </a:solidFill>
              </a:rPr>
              <a:t>Understand the community </a:t>
            </a:r>
            <a:r>
              <a:rPr lang="en-US" sz="3600" dirty="0">
                <a:solidFill>
                  <a:schemeClr val="bg1"/>
                </a:solidFill>
              </a:rPr>
              <a:t>and its needs</a:t>
            </a:r>
          </a:p>
        </p:txBody>
      </p:sp>
      <p:sp>
        <p:nvSpPr>
          <p:cNvPr id="5" name="TextBox 4">
            <a:extLst>
              <a:ext uri="{FF2B5EF4-FFF2-40B4-BE49-F238E27FC236}">
                <a16:creationId xmlns:a16="http://schemas.microsoft.com/office/drawing/2014/main" id="{3A65B1A5-BB3C-47A6-AFC4-B385D1D34292}"/>
              </a:ext>
            </a:extLst>
          </p:cNvPr>
          <p:cNvSpPr txBox="1"/>
          <p:nvPr/>
        </p:nvSpPr>
        <p:spPr>
          <a:xfrm>
            <a:off x="1325217" y="2824827"/>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accent4"/>
                </a:solidFill>
              </a:rPr>
              <a:t>Understand the law &amp; avoid Conflict of Interest</a:t>
            </a:r>
            <a:endParaRPr lang="en-US" sz="3600" dirty="0">
              <a:solidFill>
                <a:schemeClr val="bg1"/>
              </a:solidFill>
            </a:endParaRPr>
          </a:p>
        </p:txBody>
      </p:sp>
      <p:sp>
        <p:nvSpPr>
          <p:cNvPr id="6" name="TextBox 5">
            <a:extLst>
              <a:ext uri="{FF2B5EF4-FFF2-40B4-BE49-F238E27FC236}">
                <a16:creationId xmlns:a16="http://schemas.microsoft.com/office/drawing/2014/main" id="{A5AD4282-1AC1-4A17-A5DD-BE38E27C2C23}"/>
              </a:ext>
            </a:extLst>
          </p:cNvPr>
          <p:cNvSpPr txBox="1"/>
          <p:nvPr/>
        </p:nvSpPr>
        <p:spPr>
          <a:xfrm>
            <a:off x="1325217" y="3471158"/>
            <a:ext cx="9541566"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accent4"/>
                </a:solidFill>
              </a:rPr>
              <a:t>Exercise discretion </a:t>
            </a:r>
            <a:r>
              <a:rPr lang="en-US" sz="3600" dirty="0">
                <a:solidFill>
                  <a:schemeClr val="bg1"/>
                </a:solidFill>
              </a:rPr>
              <a:t>and </a:t>
            </a:r>
            <a:r>
              <a:rPr lang="en-US" sz="3600" dirty="0">
                <a:solidFill>
                  <a:schemeClr val="accent4"/>
                </a:solidFill>
              </a:rPr>
              <a:t>respect confidentiality </a:t>
            </a:r>
            <a:r>
              <a:rPr lang="en-US" sz="3600" dirty="0">
                <a:solidFill>
                  <a:schemeClr val="bg1"/>
                </a:solidFill>
              </a:rPr>
              <a:t>outside board meetings</a:t>
            </a:r>
            <a:r>
              <a:rPr lang="en-US" sz="3600" dirty="0">
                <a:solidFill>
                  <a:schemeClr val="accent4"/>
                </a:solidFill>
              </a:rPr>
              <a:t> </a:t>
            </a:r>
            <a:endParaRPr lang="en-US" sz="3600" dirty="0">
              <a:solidFill>
                <a:schemeClr val="bg1"/>
              </a:solidFill>
            </a:endParaRPr>
          </a:p>
        </p:txBody>
      </p:sp>
      <p:sp>
        <p:nvSpPr>
          <p:cNvPr id="7" name="TextBox 6">
            <a:extLst>
              <a:ext uri="{FF2B5EF4-FFF2-40B4-BE49-F238E27FC236}">
                <a16:creationId xmlns:a16="http://schemas.microsoft.com/office/drawing/2014/main" id="{42001526-9C61-4DBF-A280-38B957C68D3E}"/>
              </a:ext>
            </a:extLst>
          </p:cNvPr>
          <p:cNvSpPr txBox="1"/>
          <p:nvPr/>
        </p:nvSpPr>
        <p:spPr>
          <a:xfrm>
            <a:off x="1325217" y="4671487"/>
            <a:ext cx="9541566"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accent4"/>
                </a:solidFill>
              </a:rPr>
              <a:t>Put personal agendas aside </a:t>
            </a:r>
            <a:r>
              <a:rPr lang="en-US" sz="3600" dirty="0">
                <a:solidFill>
                  <a:schemeClr val="bg1"/>
                </a:solidFill>
              </a:rPr>
              <a:t>when making decisions</a:t>
            </a:r>
          </a:p>
        </p:txBody>
      </p:sp>
      <p:sp>
        <p:nvSpPr>
          <p:cNvPr id="8" name="TextBox 7">
            <a:extLst>
              <a:ext uri="{FF2B5EF4-FFF2-40B4-BE49-F238E27FC236}">
                <a16:creationId xmlns:a16="http://schemas.microsoft.com/office/drawing/2014/main" id="{2926E2F6-B000-40D3-9EF4-8CA05317683E}"/>
              </a:ext>
            </a:extLst>
          </p:cNvPr>
          <p:cNvSpPr txBox="1"/>
          <p:nvPr/>
        </p:nvSpPr>
        <p:spPr>
          <a:xfrm>
            <a:off x="1325217" y="5871816"/>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accent4"/>
                </a:solidFill>
              </a:rPr>
              <a:t>Plan for the future: Resilience</a:t>
            </a:r>
            <a:endParaRPr lang="en-US" sz="3600" dirty="0">
              <a:solidFill>
                <a:schemeClr val="bg1"/>
              </a:solidFill>
            </a:endParaRPr>
          </a:p>
        </p:txBody>
      </p:sp>
    </p:spTree>
    <p:extLst>
      <p:ext uri="{BB962C8B-B14F-4D97-AF65-F5344CB8AC3E}">
        <p14:creationId xmlns:p14="http://schemas.microsoft.com/office/powerpoint/2010/main" val="25482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3852766" y="226424"/>
            <a:ext cx="9355494" cy="1650287"/>
          </a:xfrm>
        </p:spPr>
        <p:txBody>
          <a:bodyPr/>
          <a:lstStyle/>
          <a:p>
            <a:r>
              <a:rPr lang="en-US" b="1" dirty="0">
                <a:solidFill>
                  <a:schemeClr val="accent4"/>
                </a:solidFill>
              </a:rPr>
              <a:t>Agenda Posting</a:t>
            </a:r>
          </a:p>
        </p:txBody>
      </p:sp>
      <p:sp>
        <p:nvSpPr>
          <p:cNvPr id="4" name="Content Placeholder 2">
            <a:extLst>
              <a:ext uri="{FF2B5EF4-FFF2-40B4-BE49-F238E27FC236}">
                <a16:creationId xmlns:a16="http://schemas.microsoft.com/office/drawing/2014/main" id="{FBCDCA89-84BB-46E3-A4B0-68B51568BB8B}"/>
              </a:ext>
            </a:extLst>
          </p:cNvPr>
          <p:cNvSpPr txBox="1">
            <a:spLocks/>
          </p:cNvSpPr>
          <p:nvPr/>
        </p:nvSpPr>
        <p:spPr>
          <a:xfrm>
            <a:off x="3852766" y="1711076"/>
            <a:ext cx="8173616" cy="67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5760"/>
            <a:r>
              <a:rPr lang="en-US" sz="3600" dirty="0">
                <a:solidFill>
                  <a:schemeClr val="bg1"/>
                </a:solidFill>
              </a:rPr>
              <a:t>Regular Meetings: 48 hours in advance</a:t>
            </a:r>
          </a:p>
        </p:txBody>
      </p:sp>
      <p:sp>
        <p:nvSpPr>
          <p:cNvPr id="7" name="Content Placeholder 2">
            <a:extLst>
              <a:ext uri="{FF2B5EF4-FFF2-40B4-BE49-F238E27FC236}">
                <a16:creationId xmlns:a16="http://schemas.microsoft.com/office/drawing/2014/main" id="{7448FC84-CB7D-4728-ABF8-8D138981E11D}"/>
              </a:ext>
            </a:extLst>
          </p:cNvPr>
          <p:cNvSpPr txBox="1">
            <a:spLocks/>
          </p:cNvSpPr>
          <p:nvPr/>
        </p:nvSpPr>
        <p:spPr>
          <a:xfrm>
            <a:off x="3852766" y="2388019"/>
            <a:ext cx="8173616" cy="67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5760"/>
            <a:r>
              <a:rPr lang="en-US" sz="3600" dirty="0">
                <a:solidFill>
                  <a:schemeClr val="bg1"/>
                </a:solidFill>
              </a:rPr>
              <a:t>Special Meetings: 24 hours in advance</a:t>
            </a:r>
          </a:p>
        </p:txBody>
      </p:sp>
      <p:sp>
        <p:nvSpPr>
          <p:cNvPr id="8" name="Content Placeholder 2">
            <a:extLst>
              <a:ext uri="{FF2B5EF4-FFF2-40B4-BE49-F238E27FC236}">
                <a16:creationId xmlns:a16="http://schemas.microsoft.com/office/drawing/2014/main" id="{5C4F1BC7-3DD1-4D38-9ECD-8A01789CDE40}"/>
              </a:ext>
            </a:extLst>
          </p:cNvPr>
          <p:cNvSpPr txBox="1">
            <a:spLocks/>
          </p:cNvSpPr>
          <p:nvPr/>
        </p:nvSpPr>
        <p:spPr>
          <a:xfrm>
            <a:off x="3852766" y="3064962"/>
            <a:ext cx="8173616" cy="10011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Emergency Meetings – rare; only for situations requiring immediate attention</a:t>
            </a:r>
          </a:p>
        </p:txBody>
      </p:sp>
      <p:sp>
        <p:nvSpPr>
          <p:cNvPr id="9" name="Content Placeholder 2">
            <a:extLst>
              <a:ext uri="{FF2B5EF4-FFF2-40B4-BE49-F238E27FC236}">
                <a16:creationId xmlns:a16="http://schemas.microsoft.com/office/drawing/2014/main" id="{987EDB42-022B-4D04-A412-1DF43BA5FD57}"/>
              </a:ext>
            </a:extLst>
          </p:cNvPr>
          <p:cNvSpPr txBox="1">
            <a:spLocks/>
          </p:cNvSpPr>
          <p:nvPr/>
        </p:nvSpPr>
        <p:spPr>
          <a:xfrm>
            <a:off x="3852766" y="4066069"/>
            <a:ext cx="8173616" cy="2210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Post on/in:</a:t>
            </a:r>
          </a:p>
          <a:p>
            <a:pPr marL="822960" lvl="1" indent="-365760"/>
            <a:r>
              <a:rPr lang="en-US" sz="3200" dirty="0">
                <a:solidFill>
                  <a:schemeClr val="bg1"/>
                </a:solidFill>
              </a:rPr>
              <a:t>website that the public body designates</a:t>
            </a:r>
          </a:p>
          <a:p>
            <a:pPr marL="822960" lvl="1" indent="-365760"/>
            <a:r>
              <a:rPr lang="en-US" sz="3200" dirty="0">
                <a:solidFill>
                  <a:schemeClr val="bg1"/>
                </a:solidFill>
              </a:rPr>
              <a:t>municipal office</a:t>
            </a:r>
          </a:p>
          <a:p>
            <a:pPr marL="822960" lvl="1" indent="-365760"/>
            <a:r>
              <a:rPr lang="en-US" sz="3200" dirty="0">
                <a:solidFill>
                  <a:schemeClr val="bg1"/>
                </a:solidFill>
              </a:rPr>
              <a:t>2 other places designated by municipality</a:t>
            </a:r>
          </a:p>
        </p:txBody>
      </p:sp>
      <p:pic>
        <p:nvPicPr>
          <p:cNvPr id="11" name="Picture 10" descr="A person sitting at a table using a computer&#10;&#10;Description generated with high confidence">
            <a:extLst>
              <a:ext uri="{FF2B5EF4-FFF2-40B4-BE49-F238E27FC236}">
                <a16:creationId xmlns:a16="http://schemas.microsoft.com/office/drawing/2014/main" id="{946DE8E2-B656-4332-9708-11D5E5EC86F1}"/>
              </a:ext>
            </a:extLst>
          </p:cNvPr>
          <p:cNvPicPr>
            <a:picLocks noChangeAspect="1"/>
          </p:cNvPicPr>
          <p:nvPr/>
        </p:nvPicPr>
        <p:blipFill rotWithShape="1">
          <a:blip r:embed="rId3">
            <a:extLst>
              <a:ext uri="{28A0092B-C50C-407E-A947-70E740481C1C}">
                <a14:useLocalDpi xmlns:a14="http://schemas.microsoft.com/office/drawing/2010/main" val="0"/>
              </a:ext>
            </a:extLst>
          </a:blip>
          <a:srcRect l="43535" r="22695"/>
          <a:stretch/>
        </p:blipFill>
        <p:spPr>
          <a:xfrm>
            <a:off x="0" y="0"/>
            <a:ext cx="3470989" cy="6851928"/>
          </a:xfrm>
          <a:prstGeom prst="rect">
            <a:avLst/>
          </a:prstGeom>
        </p:spPr>
      </p:pic>
    </p:spTree>
    <p:extLst>
      <p:ext uri="{BB962C8B-B14F-4D97-AF65-F5344CB8AC3E}">
        <p14:creationId xmlns:p14="http://schemas.microsoft.com/office/powerpoint/2010/main" val="36428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3852766" y="226424"/>
            <a:ext cx="9355494" cy="1650287"/>
          </a:xfrm>
        </p:spPr>
        <p:txBody>
          <a:bodyPr/>
          <a:lstStyle/>
          <a:p>
            <a:r>
              <a:rPr lang="en-US" b="1" dirty="0">
                <a:solidFill>
                  <a:schemeClr val="accent4"/>
                </a:solidFill>
              </a:rPr>
              <a:t>Minutes</a:t>
            </a:r>
          </a:p>
        </p:txBody>
      </p:sp>
      <p:sp>
        <p:nvSpPr>
          <p:cNvPr id="4" name="Content Placeholder 2">
            <a:extLst>
              <a:ext uri="{FF2B5EF4-FFF2-40B4-BE49-F238E27FC236}">
                <a16:creationId xmlns:a16="http://schemas.microsoft.com/office/drawing/2014/main" id="{FBCDCA89-84BB-46E3-A4B0-68B51568BB8B}"/>
              </a:ext>
            </a:extLst>
          </p:cNvPr>
          <p:cNvSpPr txBox="1">
            <a:spLocks/>
          </p:cNvSpPr>
          <p:nvPr/>
        </p:nvSpPr>
        <p:spPr>
          <a:xfrm>
            <a:off x="3852766" y="1711076"/>
            <a:ext cx="8173616" cy="67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5760"/>
            <a:r>
              <a:rPr lang="en-US" sz="3600" dirty="0">
                <a:solidFill>
                  <a:schemeClr val="bg1"/>
                </a:solidFill>
              </a:rPr>
              <a:t>Public Records</a:t>
            </a:r>
          </a:p>
        </p:txBody>
      </p:sp>
      <p:sp>
        <p:nvSpPr>
          <p:cNvPr id="7" name="Content Placeholder 2">
            <a:extLst>
              <a:ext uri="{FF2B5EF4-FFF2-40B4-BE49-F238E27FC236}">
                <a16:creationId xmlns:a16="http://schemas.microsoft.com/office/drawing/2014/main" id="{7448FC84-CB7D-4728-ABF8-8D138981E11D}"/>
              </a:ext>
            </a:extLst>
          </p:cNvPr>
          <p:cNvSpPr txBox="1">
            <a:spLocks/>
          </p:cNvSpPr>
          <p:nvPr/>
        </p:nvSpPr>
        <p:spPr>
          <a:xfrm>
            <a:off x="3852766" y="2388019"/>
            <a:ext cx="8173616" cy="67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5760"/>
            <a:r>
              <a:rPr lang="en-US" sz="3600" dirty="0">
                <a:solidFill>
                  <a:schemeClr val="bg1"/>
                </a:solidFill>
              </a:rPr>
              <a:t>Available within 5 Calendar Days</a:t>
            </a:r>
          </a:p>
        </p:txBody>
      </p:sp>
      <p:sp>
        <p:nvSpPr>
          <p:cNvPr id="8" name="Content Placeholder 2">
            <a:extLst>
              <a:ext uri="{FF2B5EF4-FFF2-40B4-BE49-F238E27FC236}">
                <a16:creationId xmlns:a16="http://schemas.microsoft.com/office/drawing/2014/main" id="{5C4F1BC7-3DD1-4D38-9ECD-8A01789CDE40}"/>
              </a:ext>
            </a:extLst>
          </p:cNvPr>
          <p:cNvSpPr txBox="1">
            <a:spLocks/>
          </p:cNvSpPr>
          <p:nvPr/>
        </p:nvSpPr>
        <p:spPr>
          <a:xfrm>
            <a:off x="3852766" y="3064962"/>
            <a:ext cx="8173616" cy="10011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Names of Board Members &amp; Active Participants </a:t>
            </a:r>
          </a:p>
        </p:txBody>
      </p:sp>
      <p:pic>
        <p:nvPicPr>
          <p:cNvPr id="11" name="Picture 10" descr="A person sitting at a table using a computer&#10;&#10;Description generated with high confidence">
            <a:extLst>
              <a:ext uri="{FF2B5EF4-FFF2-40B4-BE49-F238E27FC236}">
                <a16:creationId xmlns:a16="http://schemas.microsoft.com/office/drawing/2014/main" id="{946DE8E2-B656-4332-9708-11D5E5EC86F1}"/>
              </a:ext>
            </a:extLst>
          </p:cNvPr>
          <p:cNvPicPr>
            <a:picLocks noChangeAspect="1"/>
          </p:cNvPicPr>
          <p:nvPr/>
        </p:nvPicPr>
        <p:blipFill rotWithShape="1">
          <a:blip r:embed="rId3">
            <a:extLst>
              <a:ext uri="{28A0092B-C50C-407E-A947-70E740481C1C}">
                <a14:useLocalDpi xmlns:a14="http://schemas.microsoft.com/office/drawing/2010/main" val="0"/>
              </a:ext>
            </a:extLst>
          </a:blip>
          <a:srcRect l="43535" r="22695"/>
          <a:stretch/>
        </p:blipFill>
        <p:spPr>
          <a:xfrm>
            <a:off x="0" y="0"/>
            <a:ext cx="3470989" cy="6851928"/>
          </a:xfrm>
          <a:prstGeom prst="rect">
            <a:avLst/>
          </a:prstGeom>
        </p:spPr>
      </p:pic>
      <p:sp>
        <p:nvSpPr>
          <p:cNvPr id="10" name="Content Placeholder 2">
            <a:extLst>
              <a:ext uri="{FF2B5EF4-FFF2-40B4-BE49-F238E27FC236}">
                <a16:creationId xmlns:a16="http://schemas.microsoft.com/office/drawing/2014/main" id="{20B30B5D-35DB-4D87-94AB-3BE996734A8A}"/>
              </a:ext>
            </a:extLst>
          </p:cNvPr>
          <p:cNvSpPr txBox="1">
            <a:spLocks/>
          </p:cNvSpPr>
          <p:nvPr/>
        </p:nvSpPr>
        <p:spPr>
          <a:xfrm>
            <a:off x="3852766" y="4066068"/>
            <a:ext cx="8173616" cy="1157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All motions, proposals, resolutions, &amp; results of votes</a:t>
            </a:r>
          </a:p>
        </p:txBody>
      </p:sp>
      <p:sp>
        <p:nvSpPr>
          <p:cNvPr id="12" name="Content Placeholder 2">
            <a:extLst>
              <a:ext uri="{FF2B5EF4-FFF2-40B4-BE49-F238E27FC236}">
                <a16:creationId xmlns:a16="http://schemas.microsoft.com/office/drawing/2014/main" id="{30E68F9A-2BAF-41E7-8152-3226869BF300}"/>
              </a:ext>
            </a:extLst>
          </p:cNvPr>
          <p:cNvSpPr txBox="1">
            <a:spLocks/>
          </p:cNvSpPr>
          <p:nvPr/>
        </p:nvSpPr>
        <p:spPr>
          <a:xfrm>
            <a:off x="3852766" y="5223638"/>
            <a:ext cx="8173616" cy="1634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Not a transcript: “true indication of the business of the meeting”</a:t>
            </a:r>
          </a:p>
        </p:txBody>
      </p:sp>
    </p:spTree>
    <p:extLst>
      <p:ext uri="{BB962C8B-B14F-4D97-AF65-F5344CB8AC3E}">
        <p14:creationId xmlns:p14="http://schemas.microsoft.com/office/powerpoint/2010/main" val="27438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4769714" y="322352"/>
            <a:ext cx="6833468" cy="1325563"/>
          </a:xfrm>
        </p:spPr>
        <p:txBody>
          <a:bodyPr/>
          <a:lstStyle/>
          <a:p>
            <a:r>
              <a:rPr lang="en-US" b="1" dirty="0">
                <a:solidFill>
                  <a:schemeClr val="accent4"/>
                </a:solidFill>
              </a:rPr>
              <a:t>Executive Session: How To</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4769714" y="1663384"/>
            <a:ext cx="7671668" cy="1044209"/>
          </a:xfrm>
        </p:spPr>
        <p:txBody>
          <a:bodyPr>
            <a:normAutofit/>
          </a:bodyPr>
          <a:lstStyle/>
          <a:p>
            <a:pPr marL="365760" indent="-365760"/>
            <a:r>
              <a:rPr lang="en-US" sz="3200" dirty="0">
                <a:solidFill>
                  <a:schemeClr val="bg1"/>
                </a:solidFill>
              </a:rPr>
              <a:t>Make a motion: indicate reason, state statutory provision</a:t>
            </a:r>
          </a:p>
        </p:txBody>
      </p:sp>
      <p:sp>
        <p:nvSpPr>
          <p:cNvPr id="6" name="Content Placeholder 2">
            <a:extLst>
              <a:ext uri="{FF2B5EF4-FFF2-40B4-BE49-F238E27FC236}">
                <a16:creationId xmlns:a16="http://schemas.microsoft.com/office/drawing/2014/main" id="{60F17417-7779-4411-A40B-EF09A36819C2}"/>
              </a:ext>
            </a:extLst>
          </p:cNvPr>
          <p:cNvSpPr txBox="1">
            <a:spLocks/>
          </p:cNvSpPr>
          <p:nvPr/>
        </p:nvSpPr>
        <p:spPr>
          <a:xfrm>
            <a:off x="4769714" y="2707594"/>
            <a:ext cx="7671668" cy="733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200" dirty="0">
                <a:solidFill>
                  <a:schemeClr val="bg1"/>
                </a:solidFill>
              </a:rPr>
              <a:t>Vote must pass by majority to enter</a:t>
            </a:r>
          </a:p>
        </p:txBody>
      </p:sp>
      <p:sp>
        <p:nvSpPr>
          <p:cNvPr id="7" name="Content Placeholder 2">
            <a:extLst>
              <a:ext uri="{FF2B5EF4-FFF2-40B4-BE49-F238E27FC236}">
                <a16:creationId xmlns:a16="http://schemas.microsoft.com/office/drawing/2014/main" id="{ACCBADBC-1D77-474B-AD0B-C3F146225E5E}"/>
              </a:ext>
            </a:extLst>
          </p:cNvPr>
          <p:cNvSpPr txBox="1">
            <a:spLocks/>
          </p:cNvSpPr>
          <p:nvPr/>
        </p:nvSpPr>
        <p:spPr>
          <a:xfrm>
            <a:off x="4769714" y="3440883"/>
            <a:ext cx="7671668" cy="737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200" dirty="0">
                <a:solidFill>
                  <a:schemeClr val="bg1"/>
                </a:solidFill>
              </a:rPr>
              <a:t>Chair asks public to exit</a:t>
            </a:r>
          </a:p>
        </p:txBody>
      </p:sp>
      <p:sp>
        <p:nvSpPr>
          <p:cNvPr id="8" name="Content Placeholder 2">
            <a:extLst>
              <a:ext uri="{FF2B5EF4-FFF2-40B4-BE49-F238E27FC236}">
                <a16:creationId xmlns:a16="http://schemas.microsoft.com/office/drawing/2014/main" id="{7CAFE95C-2D38-47C0-B8A9-92AF69C991B5}"/>
              </a:ext>
            </a:extLst>
          </p:cNvPr>
          <p:cNvSpPr txBox="1">
            <a:spLocks/>
          </p:cNvSpPr>
          <p:nvPr/>
        </p:nvSpPr>
        <p:spPr>
          <a:xfrm>
            <a:off x="4769714" y="4178290"/>
            <a:ext cx="7671668" cy="17014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200" dirty="0">
                <a:solidFill>
                  <a:schemeClr val="bg1"/>
                </a:solidFill>
              </a:rPr>
              <a:t>Board may invite staff, clerks, legal counsel, &amp; persons whose information is needed to stay</a:t>
            </a:r>
          </a:p>
        </p:txBody>
      </p:sp>
      <p:pic>
        <p:nvPicPr>
          <p:cNvPr id="9" name="Picture 8" descr="An old brick building&#10;&#10;Description generated with high confidence">
            <a:extLst>
              <a:ext uri="{FF2B5EF4-FFF2-40B4-BE49-F238E27FC236}">
                <a16:creationId xmlns:a16="http://schemas.microsoft.com/office/drawing/2014/main" id="{8AAE91E9-DE5D-4A4E-AE71-B62AE66E7C25}"/>
              </a:ext>
            </a:extLst>
          </p:cNvPr>
          <p:cNvPicPr>
            <a:picLocks noChangeAspect="1"/>
          </p:cNvPicPr>
          <p:nvPr/>
        </p:nvPicPr>
        <p:blipFill rotWithShape="1">
          <a:blip r:embed="rId3">
            <a:extLst>
              <a:ext uri="{28A0092B-C50C-407E-A947-70E740481C1C}">
                <a14:useLocalDpi xmlns:a14="http://schemas.microsoft.com/office/drawing/2010/main" val="0"/>
              </a:ext>
            </a:extLst>
          </a:blip>
          <a:srcRect l="37264" r="18805"/>
          <a:stretch/>
        </p:blipFill>
        <p:spPr>
          <a:xfrm>
            <a:off x="0" y="0"/>
            <a:ext cx="4520332" cy="6858000"/>
          </a:xfrm>
          <a:prstGeom prst="rect">
            <a:avLst/>
          </a:prstGeom>
        </p:spPr>
      </p:pic>
      <p:sp>
        <p:nvSpPr>
          <p:cNvPr id="10" name="TextBox 9">
            <a:extLst>
              <a:ext uri="{FF2B5EF4-FFF2-40B4-BE49-F238E27FC236}">
                <a16:creationId xmlns:a16="http://schemas.microsoft.com/office/drawing/2014/main" id="{C4E12ADB-CA00-4552-ADA4-2B20DCFB876D}"/>
              </a:ext>
            </a:extLst>
          </p:cNvPr>
          <p:cNvSpPr txBox="1"/>
          <p:nvPr/>
        </p:nvSpPr>
        <p:spPr>
          <a:xfrm>
            <a:off x="4520332" y="6255327"/>
            <a:ext cx="7671668" cy="369332"/>
          </a:xfrm>
          <a:prstGeom prst="rect">
            <a:avLst/>
          </a:prstGeom>
          <a:noFill/>
        </p:spPr>
        <p:txBody>
          <a:bodyPr wrap="square" rtlCol="0">
            <a:spAutoFit/>
          </a:bodyPr>
          <a:lstStyle/>
          <a:p>
            <a:r>
              <a:rPr lang="en-US" dirty="0">
                <a:solidFill>
                  <a:schemeClr val="bg1"/>
                </a:solidFill>
              </a:rPr>
              <a:t>Source: https://www.flickr.com/photos/lenzmoser/20849912438</a:t>
            </a:r>
          </a:p>
        </p:txBody>
      </p:sp>
    </p:spTree>
    <p:extLst>
      <p:ext uri="{BB962C8B-B14F-4D97-AF65-F5344CB8AC3E}">
        <p14:creationId xmlns:p14="http://schemas.microsoft.com/office/powerpoint/2010/main" val="246883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4769714" y="322352"/>
            <a:ext cx="6833468" cy="1325563"/>
          </a:xfrm>
        </p:spPr>
        <p:txBody>
          <a:bodyPr/>
          <a:lstStyle/>
          <a:p>
            <a:r>
              <a:rPr lang="en-US" b="1" dirty="0">
                <a:solidFill>
                  <a:schemeClr val="accent4"/>
                </a:solidFill>
              </a:rPr>
              <a:t>Inside Executive Session</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4769714" y="1663385"/>
            <a:ext cx="7671668" cy="717820"/>
          </a:xfrm>
        </p:spPr>
        <p:txBody>
          <a:bodyPr>
            <a:normAutofit/>
          </a:bodyPr>
          <a:lstStyle/>
          <a:p>
            <a:pPr marL="365760" indent="-365760"/>
            <a:r>
              <a:rPr lang="en-US" sz="3200" dirty="0">
                <a:solidFill>
                  <a:schemeClr val="bg1"/>
                </a:solidFill>
              </a:rPr>
              <a:t>Discuss issue; make no decisions</a:t>
            </a:r>
          </a:p>
        </p:txBody>
      </p:sp>
      <p:sp>
        <p:nvSpPr>
          <p:cNvPr id="6" name="Content Placeholder 2">
            <a:extLst>
              <a:ext uri="{FF2B5EF4-FFF2-40B4-BE49-F238E27FC236}">
                <a16:creationId xmlns:a16="http://schemas.microsoft.com/office/drawing/2014/main" id="{60F17417-7779-4411-A40B-EF09A36819C2}"/>
              </a:ext>
            </a:extLst>
          </p:cNvPr>
          <p:cNvSpPr txBox="1">
            <a:spLocks/>
          </p:cNvSpPr>
          <p:nvPr/>
        </p:nvSpPr>
        <p:spPr>
          <a:xfrm>
            <a:off x="4769714" y="2396675"/>
            <a:ext cx="7671668" cy="733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200" dirty="0">
                <a:solidFill>
                  <a:schemeClr val="bg1"/>
                </a:solidFill>
              </a:rPr>
              <a:t>Discuss only subject matter of motion</a:t>
            </a:r>
          </a:p>
        </p:txBody>
      </p:sp>
      <p:sp>
        <p:nvSpPr>
          <p:cNvPr id="8" name="Content Placeholder 2">
            <a:extLst>
              <a:ext uri="{FF2B5EF4-FFF2-40B4-BE49-F238E27FC236}">
                <a16:creationId xmlns:a16="http://schemas.microsoft.com/office/drawing/2014/main" id="{7CAFE95C-2D38-47C0-B8A9-92AF69C991B5}"/>
              </a:ext>
            </a:extLst>
          </p:cNvPr>
          <p:cNvSpPr txBox="1">
            <a:spLocks/>
          </p:cNvSpPr>
          <p:nvPr/>
        </p:nvSpPr>
        <p:spPr>
          <a:xfrm>
            <a:off x="4769714" y="3145434"/>
            <a:ext cx="7671668" cy="17014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200" dirty="0">
                <a:solidFill>
                  <a:schemeClr val="bg1"/>
                </a:solidFill>
              </a:rPr>
              <a:t>Decisions from discussion must be voted on outside of executive session</a:t>
            </a:r>
          </a:p>
        </p:txBody>
      </p:sp>
      <p:pic>
        <p:nvPicPr>
          <p:cNvPr id="9" name="Picture 8" descr="An old brick building&#10;&#10;Description generated with high confidence">
            <a:extLst>
              <a:ext uri="{FF2B5EF4-FFF2-40B4-BE49-F238E27FC236}">
                <a16:creationId xmlns:a16="http://schemas.microsoft.com/office/drawing/2014/main" id="{8AAE91E9-DE5D-4A4E-AE71-B62AE66E7C25}"/>
              </a:ext>
            </a:extLst>
          </p:cNvPr>
          <p:cNvPicPr>
            <a:picLocks noChangeAspect="1"/>
          </p:cNvPicPr>
          <p:nvPr/>
        </p:nvPicPr>
        <p:blipFill rotWithShape="1">
          <a:blip r:embed="rId3">
            <a:extLst>
              <a:ext uri="{28A0092B-C50C-407E-A947-70E740481C1C}">
                <a14:useLocalDpi xmlns:a14="http://schemas.microsoft.com/office/drawing/2010/main" val="0"/>
              </a:ext>
            </a:extLst>
          </a:blip>
          <a:srcRect l="37264" r="18805"/>
          <a:stretch/>
        </p:blipFill>
        <p:spPr>
          <a:xfrm>
            <a:off x="0" y="0"/>
            <a:ext cx="4520332" cy="6858000"/>
          </a:xfrm>
          <a:prstGeom prst="rect">
            <a:avLst/>
          </a:prstGeom>
        </p:spPr>
      </p:pic>
      <p:sp>
        <p:nvSpPr>
          <p:cNvPr id="10" name="TextBox 9">
            <a:extLst>
              <a:ext uri="{FF2B5EF4-FFF2-40B4-BE49-F238E27FC236}">
                <a16:creationId xmlns:a16="http://schemas.microsoft.com/office/drawing/2014/main" id="{70CD6CCD-BDF1-4689-B146-46F0F0154CA6}"/>
              </a:ext>
            </a:extLst>
          </p:cNvPr>
          <p:cNvSpPr txBox="1"/>
          <p:nvPr/>
        </p:nvSpPr>
        <p:spPr>
          <a:xfrm>
            <a:off x="4520332" y="6255327"/>
            <a:ext cx="7671668" cy="369332"/>
          </a:xfrm>
          <a:prstGeom prst="rect">
            <a:avLst/>
          </a:prstGeom>
          <a:noFill/>
        </p:spPr>
        <p:txBody>
          <a:bodyPr wrap="square" rtlCol="0">
            <a:spAutoFit/>
          </a:bodyPr>
          <a:lstStyle/>
          <a:p>
            <a:r>
              <a:rPr lang="en-US" dirty="0">
                <a:solidFill>
                  <a:schemeClr val="bg1"/>
                </a:solidFill>
              </a:rPr>
              <a:t>Source: https://www.flickr.com/photos/lenzmoser/20849912438</a:t>
            </a:r>
          </a:p>
        </p:txBody>
      </p:sp>
    </p:spTree>
    <p:extLst>
      <p:ext uri="{BB962C8B-B14F-4D97-AF65-F5344CB8AC3E}">
        <p14:creationId xmlns:p14="http://schemas.microsoft.com/office/powerpoint/2010/main" val="266622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mputer keyboard&#10;&#10;Description generated with very high confidence">
            <a:extLst>
              <a:ext uri="{FF2B5EF4-FFF2-40B4-BE49-F238E27FC236}">
                <a16:creationId xmlns:a16="http://schemas.microsoft.com/office/drawing/2014/main" id="{E0C31729-4557-4E79-A1AC-1A87EB93F912}"/>
              </a:ext>
            </a:extLst>
          </p:cNvPr>
          <p:cNvPicPr>
            <a:picLocks noChangeAspect="1"/>
          </p:cNvPicPr>
          <p:nvPr/>
        </p:nvPicPr>
        <p:blipFill rotWithShape="1">
          <a:blip r:embed="rId3">
            <a:extLst>
              <a:ext uri="{28A0092B-C50C-407E-A947-70E740481C1C}">
                <a14:useLocalDpi xmlns:a14="http://schemas.microsoft.com/office/drawing/2010/main" val="0"/>
              </a:ext>
            </a:extLst>
          </a:blip>
          <a:srcRect l="18371" r="20515" b="-1"/>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le 1">
            <a:extLst>
              <a:ext uri="{FF2B5EF4-FFF2-40B4-BE49-F238E27FC236}">
                <a16:creationId xmlns:a16="http://schemas.microsoft.com/office/drawing/2014/main" id="{2FC3C007-DAD6-4AAF-B9D2-FF50AEBA8D0A}"/>
              </a:ext>
            </a:extLst>
          </p:cNvPr>
          <p:cNvSpPr>
            <a:spLocks noGrp="1"/>
          </p:cNvSpPr>
          <p:nvPr>
            <p:ph type="ctrTitle"/>
          </p:nvPr>
        </p:nvSpPr>
        <p:spPr>
          <a:xfrm>
            <a:off x="655320" y="3429005"/>
            <a:ext cx="5257803" cy="3728111"/>
          </a:xfrm>
        </p:spPr>
        <p:txBody>
          <a:bodyPr anchor="t">
            <a:normAutofit/>
          </a:bodyPr>
          <a:lstStyle/>
          <a:p>
            <a:pPr algn="l"/>
            <a:r>
              <a:rPr lang="en-US" sz="3600" dirty="0">
                <a:solidFill>
                  <a:schemeClr val="bg1"/>
                </a:solidFill>
                <a:latin typeface="+mn-lt"/>
              </a:rPr>
              <a:t>Discussing problems, solutions, &amp; other library business over email or text with a quorum</a:t>
            </a:r>
            <a:endParaRPr lang="en-US" sz="3600" dirty="0">
              <a:solidFill>
                <a:schemeClr val="bg1"/>
              </a:solidFill>
            </a:endParaRPr>
          </a:p>
        </p:txBody>
      </p:sp>
      <p:sp>
        <p:nvSpPr>
          <p:cNvPr id="3" name="Subtitle 2">
            <a:extLst>
              <a:ext uri="{FF2B5EF4-FFF2-40B4-BE49-F238E27FC236}">
                <a16:creationId xmlns:a16="http://schemas.microsoft.com/office/drawing/2014/main" id="{6718B83C-A7E5-4A3D-A319-E0A8B03A6704}"/>
              </a:ext>
            </a:extLst>
          </p:cNvPr>
          <p:cNvSpPr>
            <a:spLocks noGrp="1"/>
          </p:cNvSpPr>
          <p:nvPr>
            <p:ph type="subTitle" idx="1"/>
          </p:nvPr>
        </p:nvSpPr>
        <p:spPr>
          <a:xfrm>
            <a:off x="655320" y="964520"/>
            <a:ext cx="4983480" cy="1499975"/>
          </a:xfrm>
        </p:spPr>
        <p:txBody>
          <a:bodyPr anchor="b">
            <a:normAutofit/>
          </a:bodyPr>
          <a:lstStyle/>
          <a:p>
            <a:pPr algn="l"/>
            <a:r>
              <a:rPr lang="en-US" sz="4400" dirty="0">
                <a:solidFill>
                  <a:schemeClr val="accent4"/>
                </a:solidFill>
              </a:rPr>
              <a:t>The Unintended Meeting</a:t>
            </a:r>
          </a:p>
        </p:txBody>
      </p:sp>
    </p:spTree>
    <p:extLst>
      <p:ext uri="{BB962C8B-B14F-4D97-AF65-F5344CB8AC3E}">
        <p14:creationId xmlns:p14="http://schemas.microsoft.com/office/powerpoint/2010/main" val="2204048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952500" y="819150"/>
            <a:ext cx="10515600" cy="5048249"/>
          </a:xfrm>
        </p:spPr>
        <p:txBody>
          <a:bodyPr>
            <a:normAutofit/>
          </a:bodyPr>
          <a:lstStyle/>
          <a:p>
            <a:pPr algn="ctr"/>
            <a:r>
              <a:rPr lang="en-US" sz="7500" b="1">
                <a:solidFill>
                  <a:schemeClr val="accent4"/>
                </a:solidFill>
              </a:rPr>
              <a:t>Fundraising</a:t>
            </a:r>
            <a:endParaRPr lang="en-US" sz="7500" b="1" dirty="0">
              <a:solidFill>
                <a:schemeClr val="accent4"/>
              </a:solidFill>
            </a:endParaRPr>
          </a:p>
        </p:txBody>
      </p:sp>
    </p:spTree>
    <p:extLst>
      <p:ext uri="{BB962C8B-B14F-4D97-AF65-F5344CB8AC3E}">
        <p14:creationId xmlns:p14="http://schemas.microsoft.com/office/powerpoint/2010/main" val="3317169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p:txBody>
          <a:bodyPr/>
          <a:lstStyle/>
          <a:p>
            <a:pPr algn="ctr"/>
            <a:r>
              <a:rPr lang="en-US" b="1" dirty="0">
                <a:solidFill>
                  <a:schemeClr val="accent4"/>
                </a:solidFill>
              </a:rPr>
              <a:t>What about the Friends Group?</a:t>
            </a:r>
          </a:p>
        </p:txBody>
      </p:sp>
      <p:sp>
        <p:nvSpPr>
          <p:cNvPr id="4" name="TextBox 3">
            <a:extLst>
              <a:ext uri="{FF2B5EF4-FFF2-40B4-BE49-F238E27FC236}">
                <a16:creationId xmlns:a16="http://schemas.microsoft.com/office/drawing/2014/main" id="{8D2B2621-F92D-4125-8A91-92BB6F16A156}"/>
              </a:ext>
            </a:extLst>
          </p:cNvPr>
          <p:cNvSpPr txBox="1"/>
          <p:nvPr/>
        </p:nvSpPr>
        <p:spPr>
          <a:xfrm>
            <a:off x="1325217" y="1690688"/>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Separate entity from the library</a:t>
            </a:r>
          </a:p>
        </p:txBody>
      </p:sp>
      <p:sp>
        <p:nvSpPr>
          <p:cNvPr id="5" name="TextBox 4">
            <a:extLst>
              <a:ext uri="{FF2B5EF4-FFF2-40B4-BE49-F238E27FC236}">
                <a16:creationId xmlns:a16="http://schemas.microsoft.com/office/drawing/2014/main" id="{3A65B1A5-BB3C-47A6-AFC4-B385D1D34292}"/>
              </a:ext>
            </a:extLst>
          </p:cNvPr>
          <p:cNvSpPr txBox="1"/>
          <p:nvPr/>
        </p:nvSpPr>
        <p:spPr>
          <a:xfrm>
            <a:off x="1325217" y="2337019"/>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Establish MOU between Friends and Trustees</a:t>
            </a:r>
          </a:p>
        </p:txBody>
      </p:sp>
      <p:sp>
        <p:nvSpPr>
          <p:cNvPr id="6" name="TextBox 5">
            <a:extLst>
              <a:ext uri="{FF2B5EF4-FFF2-40B4-BE49-F238E27FC236}">
                <a16:creationId xmlns:a16="http://schemas.microsoft.com/office/drawing/2014/main" id="{A5AD4282-1AC1-4A17-A5DD-BE38E27C2C23}"/>
              </a:ext>
            </a:extLst>
          </p:cNvPr>
          <p:cNvSpPr txBox="1"/>
          <p:nvPr/>
        </p:nvSpPr>
        <p:spPr>
          <a:xfrm>
            <a:off x="1325217" y="2983350"/>
            <a:ext cx="9541566"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accent4"/>
                </a:solidFill>
              </a:rPr>
              <a:t>Differentiate types of fundraising done by each group &amp; help public understand</a:t>
            </a:r>
          </a:p>
        </p:txBody>
      </p:sp>
      <p:sp>
        <p:nvSpPr>
          <p:cNvPr id="7" name="TextBox 6">
            <a:extLst>
              <a:ext uri="{FF2B5EF4-FFF2-40B4-BE49-F238E27FC236}">
                <a16:creationId xmlns:a16="http://schemas.microsoft.com/office/drawing/2014/main" id="{42001526-9C61-4DBF-A280-38B957C68D3E}"/>
              </a:ext>
            </a:extLst>
          </p:cNvPr>
          <p:cNvSpPr txBox="1"/>
          <p:nvPr/>
        </p:nvSpPr>
        <p:spPr>
          <a:xfrm>
            <a:off x="1325217" y="4183679"/>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Engage the Friends in Strategic Planning</a:t>
            </a:r>
          </a:p>
        </p:txBody>
      </p:sp>
    </p:spTree>
    <p:extLst>
      <p:ext uri="{BB962C8B-B14F-4D97-AF65-F5344CB8AC3E}">
        <p14:creationId xmlns:p14="http://schemas.microsoft.com/office/powerpoint/2010/main" val="169891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0" y="-21619"/>
            <a:ext cx="6642997" cy="1325563"/>
          </a:xfrm>
        </p:spPr>
        <p:txBody>
          <a:bodyPr/>
          <a:lstStyle/>
          <a:p>
            <a:pPr algn="ctr"/>
            <a:r>
              <a:rPr lang="en-US" b="1" dirty="0">
                <a:solidFill>
                  <a:schemeClr val="accent4"/>
                </a:solidFill>
              </a:rPr>
              <a:t>Fundraising</a:t>
            </a:r>
          </a:p>
        </p:txBody>
      </p:sp>
      <p:sp>
        <p:nvSpPr>
          <p:cNvPr id="4" name="TextBox 3">
            <a:extLst>
              <a:ext uri="{FF2B5EF4-FFF2-40B4-BE49-F238E27FC236}">
                <a16:creationId xmlns:a16="http://schemas.microsoft.com/office/drawing/2014/main" id="{8D2B2621-F92D-4125-8A91-92BB6F16A156}"/>
              </a:ext>
            </a:extLst>
          </p:cNvPr>
          <p:cNvSpPr txBox="1"/>
          <p:nvPr/>
        </p:nvSpPr>
        <p:spPr>
          <a:xfrm>
            <a:off x="0" y="980778"/>
            <a:ext cx="10515600"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What types are needed?</a:t>
            </a:r>
          </a:p>
        </p:txBody>
      </p:sp>
      <p:sp>
        <p:nvSpPr>
          <p:cNvPr id="7" name="TextBox 6">
            <a:extLst>
              <a:ext uri="{FF2B5EF4-FFF2-40B4-BE49-F238E27FC236}">
                <a16:creationId xmlns:a16="http://schemas.microsoft.com/office/drawing/2014/main" id="{42001526-9C61-4DBF-A280-38B957C68D3E}"/>
              </a:ext>
            </a:extLst>
          </p:cNvPr>
          <p:cNvSpPr txBox="1"/>
          <p:nvPr/>
        </p:nvSpPr>
        <p:spPr>
          <a:xfrm>
            <a:off x="645281" y="161847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Annual Campaign</a:t>
            </a:r>
          </a:p>
        </p:txBody>
      </p:sp>
      <p:sp>
        <p:nvSpPr>
          <p:cNvPr id="8" name="TextBox 7">
            <a:extLst>
              <a:ext uri="{FF2B5EF4-FFF2-40B4-BE49-F238E27FC236}">
                <a16:creationId xmlns:a16="http://schemas.microsoft.com/office/drawing/2014/main" id="{FF88CAFA-EF6E-44DB-86CF-06382E82A3B1}"/>
              </a:ext>
            </a:extLst>
          </p:cNvPr>
          <p:cNvSpPr txBox="1"/>
          <p:nvPr/>
        </p:nvSpPr>
        <p:spPr>
          <a:xfrm>
            <a:off x="645281" y="284474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Capital Campaign</a:t>
            </a:r>
          </a:p>
        </p:txBody>
      </p:sp>
      <p:sp>
        <p:nvSpPr>
          <p:cNvPr id="9" name="TextBox 8">
            <a:extLst>
              <a:ext uri="{FF2B5EF4-FFF2-40B4-BE49-F238E27FC236}">
                <a16:creationId xmlns:a16="http://schemas.microsoft.com/office/drawing/2014/main" id="{9EAF06B9-427D-4202-B3B9-74D08A0B1E88}"/>
              </a:ext>
            </a:extLst>
          </p:cNvPr>
          <p:cNvSpPr txBox="1"/>
          <p:nvPr/>
        </p:nvSpPr>
        <p:spPr>
          <a:xfrm>
            <a:off x="645281" y="2191697"/>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1-on-1 Donor Development</a:t>
            </a:r>
          </a:p>
        </p:txBody>
      </p:sp>
      <p:sp>
        <p:nvSpPr>
          <p:cNvPr id="10" name="TextBox 9">
            <a:extLst>
              <a:ext uri="{FF2B5EF4-FFF2-40B4-BE49-F238E27FC236}">
                <a16:creationId xmlns:a16="http://schemas.microsoft.com/office/drawing/2014/main" id="{82E42E8A-2D2B-40E4-B98C-7D53C19E5EB4}"/>
              </a:ext>
            </a:extLst>
          </p:cNvPr>
          <p:cNvSpPr txBox="1"/>
          <p:nvPr/>
        </p:nvSpPr>
        <p:spPr>
          <a:xfrm>
            <a:off x="645281" y="3491071"/>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Endowment Drive</a:t>
            </a:r>
          </a:p>
        </p:txBody>
      </p:sp>
      <p:sp>
        <p:nvSpPr>
          <p:cNvPr id="11" name="TextBox 10">
            <a:extLst>
              <a:ext uri="{FF2B5EF4-FFF2-40B4-BE49-F238E27FC236}">
                <a16:creationId xmlns:a16="http://schemas.microsoft.com/office/drawing/2014/main" id="{ADA436AF-9467-4E66-91E8-FCC08B32EAD3}"/>
              </a:ext>
            </a:extLst>
          </p:cNvPr>
          <p:cNvSpPr txBox="1"/>
          <p:nvPr/>
        </p:nvSpPr>
        <p:spPr>
          <a:xfrm>
            <a:off x="645281" y="4148004"/>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Bequests/Planned Giving</a:t>
            </a:r>
          </a:p>
        </p:txBody>
      </p:sp>
      <p:sp>
        <p:nvSpPr>
          <p:cNvPr id="13" name="TextBox 12">
            <a:extLst>
              <a:ext uri="{FF2B5EF4-FFF2-40B4-BE49-F238E27FC236}">
                <a16:creationId xmlns:a16="http://schemas.microsoft.com/office/drawing/2014/main" id="{80207030-1D6A-4660-A747-9AA422DA5F60}"/>
              </a:ext>
            </a:extLst>
          </p:cNvPr>
          <p:cNvSpPr txBox="1"/>
          <p:nvPr/>
        </p:nvSpPr>
        <p:spPr>
          <a:xfrm>
            <a:off x="645281" y="4794335"/>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Book Sales</a:t>
            </a:r>
          </a:p>
        </p:txBody>
      </p:sp>
      <p:sp>
        <p:nvSpPr>
          <p:cNvPr id="14" name="TextBox 13">
            <a:extLst>
              <a:ext uri="{FF2B5EF4-FFF2-40B4-BE49-F238E27FC236}">
                <a16:creationId xmlns:a16="http://schemas.microsoft.com/office/drawing/2014/main" id="{9FBA100F-D780-4237-AB93-308D68B1370D}"/>
              </a:ext>
            </a:extLst>
          </p:cNvPr>
          <p:cNvSpPr txBox="1"/>
          <p:nvPr/>
        </p:nvSpPr>
        <p:spPr>
          <a:xfrm>
            <a:off x="645281" y="5440666"/>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Events</a:t>
            </a:r>
          </a:p>
        </p:txBody>
      </p:sp>
      <p:sp>
        <p:nvSpPr>
          <p:cNvPr id="15" name="TextBox 14">
            <a:extLst>
              <a:ext uri="{FF2B5EF4-FFF2-40B4-BE49-F238E27FC236}">
                <a16:creationId xmlns:a16="http://schemas.microsoft.com/office/drawing/2014/main" id="{5EA40EAA-7DA4-40EB-9483-AFEBDF6D045D}"/>
              </a:ext>
            </a:extLst>
          </p:cNvPr>
          <p:cNvSpPr txBox="1"/>
          <p:nvPr/>
        </p:nvSpPr>
        <p:spPr>
          <a:xfrm>
            <a:off x="645281" y="6098279"/>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Grants</a:t>
            </a:r>
          </a:p>
        </p:txBody>
      </p:sp>
      <p:pic>
        <p:nvPicPr>
          <p:cNvPr id="18" name="Picture 17" descr="A person holding a flower&#10;&#10;Description generated with high confidence">
            <a:extLst>
              <a:ext uri="{FF2B5EF4-FFF2-40B4-BE49-F238E27FC236}">
                <a16:creationId xmlns:a16="http://schemas.microsoft.com/office/drawing/2014/main" id="{57B694AA-74AC-4A91-A7C1-81666B4E10A6}"/>
              </a:ext>
            </a:extLst>
          </p:cNvPr>
          <p:cNvPicPr>
            <a:picLocks noChangeAspect="1"/>
          </p:cNvPicPr>
          <p:nvPr/>
        </p:nvPicPr>
        <p:blipFill rotWithShape="1">
          <a:blip r:embed="rId3">
            <a:extLst>
              <a:ext uri="{28A0092B-C50C-407E-A947-70E740481C1C}">
                <a14:useLocalDpi xmlns:a14="http://schemas.microsoft.com/office/drawing/2010/main" val="0"/>
              </a:ext>
            </a:extLst>
          </a:blip>
          <a:srcRect l="17889" r="12448"/>
          <a:stretch/>
        </p:blipFill>
        <p:spPr>
          <a:xfrm>
            <a:off x="6986952" y="-11368"/>
            <a:ext cx="5205048" cy="6869368"/>
          </a:xfrm>
          <a:prstGeom prst="rect">
            <a:avLst/>
          </a:prstGeom>
        </p:spPr>
      </p:pic>
      <p:sp>
        <p:nvSpPr>
          <p:cNvPr id="19" name="TextBox 18">
            <a:extLst>
              <a:ext uri="{FF2B5EF4-FFF2-40B4-BE49-F238E27FC236}">
                <a16:creationId xmlns:a16="http://schemas.microsoft.com/office/drawing/2014/main" id="{46DFC3E8-8A78-46F9-8008-AB59CA6B8E5E}"/>
              </a:ext>
            </a:extLst>
          </p:cNvPr>
          <p:cNvSpPr txBox="1"/>
          <p:nvPr/>
        </p:nvSpPr>
        <p:spPr>
          <a:xfrm>
            <a:off x="7151077" y="6098279"/>
            <a:ext cx="4829908" cy="646331"/>
          </a:xfrm>
          <a:prstGeom prst="rect">
            <a:avLst/>
          </a:prstGeom>
          <a:noFill/>
        </p:spPr>
        <p:txBody>
          <a:bodyPr wrap="square" rtlCol="0">
            <a:spAutoFit/>
          </a:bodyPr>
          <a:lstStyle/>
          <a:p>
            <a:r>
              <a:rPr lang="en-US" dirty="0"/>
              <a:t>Source: https://www.flickr.com/photos/143843618@N03</a:t>
            </a:r>
          </a:p>
        </p:txBody>
      </p:sp>
    </p:spTree>
    <p:extLst>
      <p:ext uri="{BB962C8B-B14F-4D97-AF65-F5344CB8AC3E}">
        <p14:creationId xmlns:p14="http://schemas.microsoft.com/office/powerpoint/2010/main" val="12126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5AD76F-CDC6-410B-8CA9-1B65128FE94E}"/>
              </a:ext>
            </a:extLst>
          </p:cNvPr>
          <p:cNvSpPr/>
          <p:nvPr/>
        </p:nvSpPr>
        <p:spPr>
          <a:xfrm>
            <a:off x="9355015" y="0"/>
            <a:ext cx="28369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0" y="194971"/>
            <a:ext cx="9355015" cy="1325563"/>
          </a:xfrm>
        </p:spPr>
        <p:txBody>
          <a:bodyPr/>
          <a:lstStyle/>
          <a:p>
            <a:pPr algn="ctr"/>
            <a:r>
              <a:rPr lang="en-US" b="1" dirty="0">
                <a:solidFill>
                  <a:schemeClr val="accent4"/>
                </a:solidFill>
              </a:rPr>
              <a:t>Bequests, Endowments, &amp; Other Large Monetary Gifts</a:t>
            </a:r>
          </a:p>
        </p:txBody>
      </p:sp>
      <p:sp>
        <p:nvSpPr>
          <p:cNvPr id="5" name="TextBox 4">
            <a:extLst>
              <a:ext uri="{FF2B5EF4-FFF2-40B4-BE49-F238E27FC236}">
                <a16:creationId xmlns:a16="http://schemas.microsoft.com/office/drawing/2014/main" id="{3A65B1A5-BB3C-47A6-AFC4-B385D1D34292}"/>
              </a:ext>
            </a:extLst>
          </p:cNvPr>
          <p:cNvSpPr txBox="1"/>
          <p:nvPr/>
        </p:nvSpPr>
        <p:spPr>
          <a:xfrm>
            <a:off x="199215" y="2704717"/>
            <a:ext cx="1002858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Work with a Financial Advisor</a:t>
            </a:r>
          </a:p>
        </p:txBody>
      </p:sp>
      <p:sp>
        <p:nvSpPr>
          <p:cNvPr id="6" name="TextBox 5">
            <a:extLst>
              <a:ext uri="{FF2B5EF4-FFF2-40B4-BE49-F238E27FC236}">
                <a16:creationId xmlns:a16="http://schemas.microsoft.com/office/drawing/2014/main" id="{A5AD4282-1AC1-4A17-A5DD-BE38E27C2C23}"/>
              </a:ext>
            </a:extLst>
          </p:cNvPr>
          <p:cNvSpPr txBox="1"/>
          <p:nvPr/>
        </p:nvSpPr>
        <p:spPr>
          <a:xfrm>
            <a:off x="199215" y="3355496"/>
            <a:ext cx="10210291"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VT Community Foundation</a:t>
            </a:r>
          </a:p>
        </p:txBody>
      </p:sp>
      <p:sp>
        <p:nvSpPr>
          <p:cNvPr id="7" name="TextBox 6">
            <a:extLst>
              <a:ext uri="{FF2B5EF4-FFF2-40B4-BE49-F238E27FC236}">
                <a16:creationId xmlns:a16="http://schemas.microsoft.com/office/drawing/2014/main" id="{42001526-9C61-4DBF-A280-38B957C68D3E}"/>
              </a:ext>
            </a:extLst>
          </p:cNvPr>
          <p:cNvSpPr txBox="1"/>
          <p:nvPr/>
        </p:nvSpPr>
        <p:spPr>
          <a:xfrm>
            <a:off x="994357" y="4013805"/>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Nonprofit Entity</a:t>
            </a:r>
          </a:p>
        </p:txBody>
      </p:sp>
      <p:sp>
        <p:nvSpPr>
          <p:cNvPr id="8" name="TextBox 7">
            <a:extLst>
              <a:ext uri="{FF2B5EF4-FFF2-40B4-BE49-F238E27FC236}">
                <a16:creationId xmlns:a16="http://schemas.microsoft.com/office/drawing/2014/main" id="{FF88CAFA-EF6E-44DB-86CF-06382E82A3B1}"/>
              </a:ext>
            </a:extLst>
          </p:cNvPr>
          <p:cNvSpPr txBox="1"/>
          <p:nvPr/>
        </p:nvSpPr>
        <p:spPr>
          <a:xfrm>
            <a:off x="994357" y="5303779"/>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Works with Donors to Set up Funds</a:t>
            </a:r>
          </a:p>
        </p:txBody>
      </p:sp>
      <p:pic>
        <p:nvPicPr>
          <p:cNvPr id="13" name="Picture 12" descr="A person holding a flower&#10;&#10;Description generated with high confidence">
            <a:extLst>
              <a:ext uri="{FF2B5EF4-FFF2-40B4-BE49-F238E27FC236}">
                <a16:creationId xmlns:a16="http://schemas.microsoft.com/office/drawing/2014/main" id="{D0503D08-8BBB-4D83-86BE-6C0F3159E5F3}"/>
              </a:ext>
            </a:extLst>
          </p:cNvPr>
          <p:cNvPicPr>
            <a:picLocks noChangeAspect="1"/>
          </p:cNvPicPr>
          <p:nvPr/>
        </p:nvPicPr>
        <p:blipFill rotWithShape="1">
          <a:blip r:embed="rId3">
            <a:extLst>
              <a:ext uri="{28A0092B-C50C-407E-A947-70E740481C1C}">
                <a14:useLocalDpi xmlns:a14="http://schemas.microsoft.com/office/drawing/2010/main" val="0"/>
              </a:ext>
            </a:extLst>
          </a:blip>
          <a:srcRect l="17889" r="12448"/>
          <a:stretch/>
        </p:blipFill>
        <p:spPr>
          <a:xfrm>
            <a:off x="9355015" y="1474355"/>
            <a:ext cx="2836985" cy="3744114"/>
          </a:xfrm>
          <a:prstGeom prst="rect">
            <a:avLst/>
          </a:prstGeom>
        </p:spPr>
      </p:pic>
      <p:sp>
        <p:nvSpPr>
          <p:cNvPr id="14" name="TextBox 13">
            <a:extLst>
              <a:ext uri="{FF2B5EF4-FFF2-40B4-BE49-F238E27FC236}">
                <a16:creationId xmlns:a16="http://schemas.microsoft.com/office/drawing/2014/main" id="{6289AED0-6BCA-42C0-B5BD-298F32538C4A}"/>
              </a:ext>
            </a:extLst>
          </p:cNvPr>
          <p:cNvSpPr txBox="1"/>
          <p:nvPr/>
        </p:nvSpPr>
        <p:spPr>
          <a:xfrm>
            <a:off x="994357" y="595011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Works with Many Libraries</a:t>
            </a:r>
          </a:p>
        </p:txBody>
      </p:sp>
      <p:sp>
        <p:nvSpPr>
          <p:cNvPr id="15" name="TextBox 14">
            <a:extLst>
              <a:ext uri="{FF2B5EF4-FFF2-40B4-BE49-F238E27FC236}">
                <a16:creationId xmlns:a16="http://schemas.microsoft.com/office/drawing/2014/main" id="{5D6F89FB-7D7B-44FA-AFB7-D9F3CF55BDCB}"/>
              </a:ext>
            </a:extLst>
          </p:cNvPr>
          <p:cNvSpPr txBox="1"/>
          <p:nvPr/>
        </p:nvSpPr>
        <p:spPr>
          <a:xfrm>
            <a:off x="1004514" y="4672114"/>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Designated Funds Option</a:t>
            </a:r>
          </a:p>
        </p:txBody>
      </p:sp>
      <p:sp>
        <p:nvSpPr>
          <p:cNvPr id="16" name="TextBox 15">
            <a:extLst>
              <a:ext uri="{FF2B5EF4-FFF2-40B4-BE49-F238E27FC236}">
                <a16:creationId xmlns:a16="http://schemas.microsoft.com/office/drawing/2014/main" id="{CC255A1A-D670-4BEA-8733-5A3F73F7DB4C}"/>
              </a:ext>
            </a:extLst>
          </p:cNvPr>
          <p:cNvSpPr txBox="1"/>
          <p:nvPr/>
        </p:nvSpPr>
        <p:spPr>
          <a:xfrm>
            <a:off x="199214" y="1508836"/>
            <a:ext cx="10028583"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Importance of Being Responsible Stewards of Funds for the Future Viability of the Library</a:t>
            </a:r>
          </a:p>
        </p:txBody>
      </p:sp>
    </p:spTree>
    <p:extLst>
      <p:ext uri="{BB962C8B-B14F-4D97-AF65-F5344CB8AC3E}">
        <p14:creationId xmlns:p14="http://schemas.microsoft.com/office/powerpoint/2010/main" val="39380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5AD76F-CDC6-410B-8CA9-1B65128FE94E}"/>
              </a:ext>
            </a:extLst>
          </p:cNvPr>
          <p:cNvSpPr/>
          <p:nvPr/>
        </p:nvSpPr>
        <p:spPr>
          <a:xfrm>
            <a:off x="9355015" y="0"/>
            <a:ext cx="28369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0" y="194971"/>
            <a:ext cx="9355015" cy="1325563"/>
          </a:xfrm>
        </p:spPr>
        <p:txBody>
          <a:bodyPr/>
          <a:lstStyle/>
          <a:p>
            <a:pPr algn="ctr"/>
            <a:r>
              <a:rPr lang="en-US" b="1" dirty="0">
                <a:solidFill>
                  <a:schemeClr val="accent4"/>
                </a:solidFill>
              </a:rPr>
              <a:t>Why Do You Need a Gift Acceptance Policy?</a:t>
            </a:r>
          </a:p>
        </p:txBody>
      </p:sp>
      <p:sp>
        <p:nvSpPr>
          <p:cNvPr id="5" name="TextBox 4">
            <a:extLst>
              <a:ext uri="{FF2B5EF4-FFF2-40B4-BE49-F238E27FC236}">
                <a16:creationId xmlns:a16="http://schemas.microsoft.com/office/drawing/2014/main" id="{3A65B1A5-BB3C-47A6-AFC4-B385D1D34292}"/>
              </a:ext>
            </a:extLst>
          </p:cNvPr>
          <p:cNvSpPr txBox="1"/>
          <p:nvPr/>
        </p:nvSpPr>
        <p:spPr>
          <a:xfrm>
            <a:off x="-1" y="1620866"/>
            <a:ext cx="1002858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Protect the Library</a:t>
            </a:r>
          </a:p>
        </p:txBody>
      </p:sp>
      <p:sp>
        <p:nvSpPr>
          <p:cNvPr id="6" name="TextBox 5">
            <a:extLst>
              <a:ext uri="{FF2B5EF4-FFF2-40B4-BE49-F238E27FC236}">
                <a16:creationId xmlns:a16="http://schemas.microsoft.com/office/drawing/2014/main" id="{A5AD4282-1AC1-4A17-A5DD-BE38E27C2C23}"/>
              </a:ext>
            </a:extLst>
          </p:cNvPr>
          <p:cNvSpPr txBox="1"/>
          <p:nvPr/>
        </p:nvSpPr>
        <p:spPr>
          <a:xfrm>
            <a:off x="90853" y="4145408"/>
            <a:ext cx="10210291"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Set Up the Library to Succeed in the Future</a:t>
            </a:r>
          </a:p>
        </p:txBody>
      </p:sp>
      <p:pic>
        <p:nvPicPr>
          <p:cNvPr id="13" name="Picture 12" descr="A person holding a flower&#10;&#10;Description generated with high confidence">
            <a:extLst>
              <a:ext uri="{FF2B5EF4-FFF2-40B4-BE49-F238E27FC236}">
                <a16:creationId xmlns:a16="http://schemas.microsoft.com/office/drawing/2014/main" id="{D0503D08-8BBB-4D83-86BE-6C0F3159E5F3}"/>
              </a:ext>
            </a:extLst>
          </p:cNvPr>
          <p:cNvPicPr>
            <a:picLocks noChangeAspect="1"/>
          </p:cNvPicPr>
          <p:nvPr/>
        </p:nvPicPr>
        <p:blipFill rotWithShape="1">
          <a:blip r:embed="rId3">
            <a:extLst>
              <a:ext uri="{28A0092B-C50C-407E-A947-70E740481C1C}">
                <a14:useLocalDpi xmlns:a14="http://schemas.microsoft.com/office/drawing/2010/main" val="0"/>
              </a:ext>
            </a:extLst>
          </a:blip>
          <a:srcRect l="17889" r="12448"/>
          <a:stretch/>
        </p:blipFill>
        <p:spPr>
          <a:xfrm>
            <a:off x="9355015" y="1474355"/>
            <a:ext cx="2836985" cy="3744114"/>
          </a:xfrm>
          <a:prstGeom prst="rect">
            <a:avLst/>
          </a:prstGeom>
        </p:spPr>
      </p:pic>
      <p:sp>
        <p:nvSpPr>
          <p:cNvPr id="10" name="TextBox 9">
            <a:extLst>
              <a:ext uri="{FF2B5EF4-FFF2-40B4-BE49-F238E27FC236}">
                <a16:creationId xmlns:a16="http://schemas.microsoft.com/office/drawing/2014/main" id="{43917800-3E12-49DA-831C-027B1F25048B}"/>
              </a:ext>
            </a:extLst>
          </p:cNvPr>
          <p:cNvSpPr txBox="1"/>
          <p:nvPr/>
        </p:nvSpPr>
        <p:spPr>
          <a:xfrm>
            <a:off x="90852" y="4791739"/>
            <a:ext cx="10210291"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Establish Guidelines &amp; Consistency for Donors</a:t>
            </a:r>
          </a:p>
        </p:txBody>
      </p:sp>
      <p:sp>
        <p:nvSpPr>
          <p:cNvPr id="11" name="TextBox 10">
            <a:extLst>
              <a:ext uri="{FF2B5EF4-FFF2-40B4-BE49-F238E27FC236}">
                <a16:creationId xmlns:a16="http://schemas.microsoft.com/office/drawing/2014/main" id="{77045E58-6D84-4877-8045-30FC46D372C4}"/>
              </a:ext>
            </a:extLst>
          </p:cNvPr>
          <p:cNvSpPr txBox="1"/>
          <p:nvPr/>
        </p:nvSpPr>
        <p:spPr>
          <a:xfrm>
            <a:off x="113216" y="5438070"/>
            <a:ext cx="8899066"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Donors Expect It (especially those giving large gifts) </a:t>
            </a:r>
          </a:p>
        </p:txBody>
      </p:sp>
      <p:sp>
        <p:nvSpPr>
          <p:cNvPr id="12" name="TextBox 11">
            <a:extLst>
              <a:ext uri="{FF2B5EF4-FFF2-40B4-BE49-F238E27FC236}">
                <a16:creationId xmlns:a16="http://schemas.microsoft.com/office/drawing/2014/main" id="{A674DC6F-71FD-421C-B774-97C6CCD033EA}"/>
              </a:ext>
            </a:extLst>
          </p:cNvPr>
          <p:cNvSpPr txBox="1"/>
          <p:nvPr/>
        </p:nvSpPr>
        <p:spPr>
          <a:xfrm>
            <a:off x="1081708" y="2253289"/>
            <a:ext cx="1002858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Legal Liabilities</a:t>
            </a:r>
          </a:p>
        </p:txBody>
      </p:sp>
      <p:sp>
        <p:nvSpPr>
          <p:cNvPr id="14" name="TextBox 13">
            <a:extLst>
              <a:ext uri="{FF2B5EF4-FFF2-40B4-BE49-F238E27FC236}">
                <a16:creationId xmlns:a16="http://schemas.microsoft.com/office/drawing/2014/main" id="{4F8C1598-3840-4EFD-BDC9-9A9A958758CE}"/>
              </a:ext>
            </a:extLst>
          </p:cNvPr>
          <p:cNvSpPr txBox="1"/>
          <p:nvPr/>
        </p:nvSpPr>
        <p:spPr>
          <a:xfrm>
            <a:off x="1081707" y="2885712"/>
            <a:ext cx="1002858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Undesired Restrictions</a:t>
            </a:r>
          </a:p>
        </p:txBody>
      </p:sp>
      <p:sp>
        <p:nvSpPr>
          <p:cNvPr id="15" name="TextBox 14">
            <a:extLst>
              <a:ext uri="{FF2B5EF4-FFF2-40B4-BE49-F238E27FC236}">
                <a16:creationId xmlns:a16="http://schemas.microsoft.com/office/drawing/2014/main" id="{45ABFBF4-D069-4EAA-94FD-DB45762BEB6C}"/>
              </a:ext>
            </a:extLst>
          </p:cNvPr>
          <p:cNvSpPr txBox="1"/>
          <p:nvPr/>
        </p:nvSpPr>
        <p:spPr>
          <a:xfrm>
            <a:off x="1081707" y="3429000"/>
            <a:ext cx="1002858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Unforeseen Consequences</a:t>
            </a:r>
          </a:p>
        </p:txBody>
      </p:sp>
    </p:spTree>
    <p:extLst>
      <p:ext uri="{BB962C8B-B14F-4D97-AF65-F5344CB8AC3E}">
        <p14:creationId xmlns:p14="http://schemas.microsoft.com/office/powerpoint/2010/main" val="3270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FDBC563-E567-4E52-A35E-07D269E68EC7}"/>
              </a:ext>
            </a:extLst>
          </p:cNvPr>
          <p:cNvSpPr txBox="1"/>
          <p:nvPr/>
        </p:nvSpPr>
        <p:spPr>
          <a:xfrm>
            <a:off x="590550" y="605919"/>
            <a:ext cx="5072270" cy="553998"/>
          </a:xfrm>
          <a:prstGeom prst="rect">
            <a:avLst/>
          </a:prstGeom>
          <a:solidFill>
            <a:srgbClr val="152543"/>
          </a:solidFill>
        </p:spPr>
        <p:txBody>
          <a:bodyPr wrap="square" rtlCol="0">
            <a:spAutoFit/>
          </a:bodyPr>
          <a:lstStyle/>
          <a:p>
            <a:pPr algn="ctr"/>
            <a:r>
              <a:rPr lang="en-US" sz="3000" b="1" dirty="0">
                <a:solidFill>
                  <a:schemeClr val="accent4"/>
                </a:solidFill>
              </a:rPr>
              <a:t>OVERSIGHT</a:t>
            </a:r>
          </a:p>
        </p:txBody>
      </p:sp>
      <p:sp>
        <p:nvSpPr>
          <p:cNvPr id="18" name="TextBox 17">
            <a:extLst>
              <a:ext uri="{FF2B5EF4-FFF2-40B4-BE49-F238E27FC236}">
                <a16:creationId xmlns:a16="http://schemas.microsoft.com/office/drawing/2014/main" id="{C80B37CC-EA22-4B6B-9588-0030D727153D}"/>
              </a:ext>
            </a:extLst>
          </p:cNvPr>
          <p:cNvSpPr txBox="1"/>
          <p:nvPr/>
        </p:nvSpPr>
        <p:spPr>
          <a:xfrm>
            <a:off x="6324600" y="605919"/>
            <a:ext cx="5072270" cy="553998"/>
          </a:xfrm>
          <a:prstGeom prst="rect">
            <a:avLst/>
          </a:prstGeom>
          <a:solidFill>
            <a:srgbClr val="152543"/>
          </a:solidFill>
        </p:spPr>
        <p:txBody>
          <a:bodyPr wrap="square" rtlCol="0">
            <a:spAutoFit/>
          </a:bodyPr>
          <a:lstStyle/>
          <a:p>
            <a:pPr algn="ctr"/>
            <a:r>
              <a:rPr lang="en-US" sz="3000" b="1" dirty="0">
                <a:solidFill>
                  <a:schemeClr val="accent4"/>
                </a:solidFill>
              </a:rPr>
              <a:t>DAILY MANAGEMENT</a:t>
            </a:r>
          </a:p>
        </p:txBody>
      </p:sp>
      <p:pic>
        <p:nvPicPr>
          <p:cNvPr id="22" name="Picture 21" descr="A tree with a mountain in the background&#10;&#10;Description generated with very high confidence">
            <a:extLst>
              <a:ext uri="{FF2B5EF4-FFF2-40B4-BE49-F238E27FC236}">
                <a16:creationId xmlns:a16="http://schemas.microsoft.com/office/drawing/2014/main" id="{5F005402-CFE8-442A-ABF6-991923010B64}"/>
              </a:ext>
            </a:extLst>
          </p:cNvPr>
          <p:cNvPicPr>
            <a:picLocks noChangeAspect="1"/>
          </p:cNvPicPr>
          <p:nvPr/>
        </p:nvPicPr>
        <p:blipFill rotWithShape="1">
          <a:blip r:embed="rId3">
            <a:extLst>
              <a:ext uri="{28A0092B-C50C-407E-A947-70E740481C1C}">
                <a14:useLocalDpi xmlns:a14="http://schemas.microsoft.com/office/drawing/2010/main" val="0"/>
              </a:ext>
            </a:extLst>
          </a:blip>
          <a:srcRect r="17214" b="2410"/>
          <a:stretch/>
        </p:blipFill>
        <p:spPr>
          <a:xfrm>
            <a:off x="590550" y="1600200"/>
            <a:ext cx="5036961" cy="3371850"/>
          </a:xfrm>
          <a:prstGeom prst="rect">
            <a:avLst/>
          </a:prstGeom>
        </p:spPr>
      </p:pic>
      <p:sp>
        <p:nvSpPr>
          <p:cNvPr id="23" name="TextBox 22">
            <a:extLst>
              <a:ext uri="{FF2B5EF4-FFF2-40B4-BE49-F238E27FC236}">
                <a16:creationId xmlns:a16="http://schemas.microsoft.com/office/drawing/2014/main" id="{71105759-4E16-4194-81DE-08F60CF383B9}"/>
              </a:ext>
            </a:extLst>
          </p:cNvPr>
          <p:cNvSpPr txBox="1"/>
          <p:nvPr/>
        </p:nvSpPr>
        <p:spPr>
          <a:xfrm>
            <a:off x="400050" y="5412333"/>
            <a:ext cx="5262770" cy="923330"/>
          </a:xfrm>
          <a:prstGeom prst="rect">
            <a:avLst/>
          </a:prstGeom>
          <a:noFill/>
        </p:spPr>
        <p:txBody>
          <a:bodyPr wrap="square" rtlCol="0">
            <a:spAutoFit/>
          </a:bodyPr>
          <a:lstStyle/>
          <a:p>
            <a:r>
              <a:rPr lang="en-US" dirty="0">
                <a:solidFill>
                  <a:schemeClr val="bg1"/>
                </a:solidFill>
              </a:rPr>
              <a:t>Source: https://www.flickr.com/photos/nicholas_t/10250370544/</a:t>
            </a:r>
          </a:p>
        </p:txBody>
      </p:sp>
      <p:pic>
        <p:nvPicPr>
          <p:cNvPr id="25" name="Picture 24" descr="A large tree in a field&#10;&#10;Description generated with very high confidence">
            <a:extLst>
              <a:ext uri="{FF2B5EF4-FFF2-40B4-BE49-F238E27FC236}">
                <a16:creationId xmlns:a16="http://schemas.microsoft.com/office/drawing/2014/main" id="{2A981061-E44A-48AB-831B-FE09ED8F513B}"/>
              </a:ext>
            </a:extLst>
          </p:cNvPr>
          <p:cNvPicPr>
            <a:picLocks noChangeAspect="1"/>
          </p:cNvPicPr>
          <p:nvPr/>
        </p:nvPicPr>
        <p:blipFill rotWithShape="1">
          <a:blip r:embed="rId4">
            <a:extLst>
              <a:ext uri="{28A0092B-C50C-407E-A947-70E740481C1C}">
                <a14:useLocalDpi xmlns:a14="http://schemas.microsoft.com/office/drawing/2010/main" val="0"/>
              </a:ext>
            </a:extLst>
          </a:blip>
          <a:srcRect l="2373" r="7976" b="6100"/>
          <a:stretch/>
        </p:blipFill>
        <p:spPr>
          <a:xfrm>
            <a:off x="6359909" y="1600200"/>
            <a:ext cx="5036961" cy="3371850"/>
          </a:xfrm>
          <a:prstGeom prst="rect">
            <a:avLst/>
          </a:prstGeom>
        </p:spPr>
      </p:pic>
      <p:sp>
        <p:nvSpPr>
          <p:cNvPr id="26" name="TextBox 25">
            <a:extLst>
              <a:ext uri="{FF2B5EF4-FFF2-40B4-BE49-F238E27FC236}">
                <a16:creationId xmlns:a16="http://schemas.microsoft.com/office/drawing/2014/main" id="{1341E7B4-DD2B-418D-ADA3-6BF455F0F6A8}"/>
              </a:ext>
            </a:extLst>
          </p:cNvPr>
          <p:cNvSpPr txBox="1"/>
          <p:nvPr/>
        </p:nvSpPr>
        <p:spPr>
          <a:xfrm>
            <a:off x="6359909" y="5412333"/>
            <a:ext cx="5036961" cy="923330"/>
          </a:xfrm>
          <a:prstGeom prst="rect">
            <a:avLst/>
          </a:prstGeom>
          <a:noFill/>
        </p:spPr>
        <p:txBody>
          <a:bodyPr wrap="square" rtlCol="0">
            <a:spAutoFit/>
          </a:bodyPr>
          <a:lstStyle/>
          <a:p>
            <a:r>
              <a:rPr lang="en-US" dirty="0">
                <a:solidFill>
                  <a:schemeClr val="bg1"/>
                </a:solidFill>
              </a:rPr>
              <a:t>Source: </a:t>
            </a:r>
          </a:p>
          <a:p>
            <a:r>
              <a:rPr lang="en-US" dirty="0">
                <a:solidFill>
                  <a:schemeClr val="bg1"/>
                </a:solidFill>
              </a:rPr>
              <a:t>https://www.flickr.com/photos/amon-ra123m5/5624590992/</a:t>
            </a:r>
          </a:p>
        </p:txBody>
      </p:sp>
    </p:spTree>
    <p:extLst>
      <p:ext uri="{BB962C8B-B14F-4D97-AF65-F5344CB8AC3E}">
        <p14:creationId xmlns:p14="http://schemas.microsoft.com/office/powerpoint/2010/main" val="214516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5AD76F-CDC6-410B-8CA9-1B65128FE94E}"/>
              </a:ext>
            </a:extLst>
          </p:cNvPr>
          <p:cNvSpPr/>
          <p:nvPr/>
        </p:nvSpPr>
        <p:spPr>
          <a:xfrm>
            <a:off x="9355015" y="0"/>
            <a:ext cx="28369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0" y="194971"/>
            <a:ext cx="9355015" cy="1325563"/>
          </a:xfrm>
        </p:spPr>
        <p:txBody>
          <a:bodyPr/>
          <a:lstStyle/>
          <a:p>
            <a:pPr algn="ctr"/>
            <a:r>
              <a:rPr lang="en-US" b="1" dirty="0">
                <a:solidFill>
                  <a:schemeClr val="accent4"/>
                </a:solidFill>
              </a:rPr>
              <a:t>Fundraising</a:t>
            </a:r>
          </a:p>
        </p:txBody>
      </p:sp>
      <p:sp>
        <p:nvSpPr>
          <p:cNvPr id="5" name="TextBox 4">
            <a:extLst>
              <a:ext uri="{FF2B5EF4-FFF2-40B4-BE49-F238E27FC236}">
                <a16:creationId xmlns:a16="http://schemas.microsoft.com/office/drawing/2014/main" id="{3A65B1A5-BB3C-47A6-AFC4-B385D1D34292}"/>
              </a:ext>
            </a:extLst>
          </p:cNvPr>
          <p:cNvSpPr txBox="1"/>
          <p:nvPr/>
        </p:nvSpPr>
        <p:spPr>
          <a:xfrm>
            <a:off x="176355" y="1422085"/>
            <a:ext cx="1002858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Do you need a fundraising consultant?</a:t>
            </a:r>
          </a:p>
        </p:txBody>
      </p:sp>
      <p:sp>
        <p:nvSpPr>
          <p:cNvPr id="6" name="TextBox 5">
            <a:extLst>
              <a:ext uri="{FF2B5EF4-FFF2-40B4-BE49-F238E27FC236}">
                <a16:creationId xmlns:a16="http://schemas.microsoft.com/office/drawing/2014/main" id="{A5AD4282-1AC1-4A17-A5DD-BE38E27C2C23}"/>
              </a:ext>
            </a:extLst>
          </p:cNvPr>
          <p:cNvSpPr txBox="1"/>
          <p:nvPr/>
        </p:nvSpPr>
        <p:spPr>
          <a:xfrm>
            <a:off x="176355" y="2700081"/>
            <a:ext cx="10210291"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Are you set up to fundraise?</a:t>
            </a:r>
          </a:p>
        </p:txBody>
      </p:sp>
      <p:sp>
        <p:nvSpPr>
          <p:cNvPr id="7" name="TextBox 6">
            <a:extLst>
              <a:ext uri="{FF2B5EF4-FFF2-40B4-BE49-F238E27FC236}">
                <a16:creationId xmlns:a16="http://schemas.microsoft.com/office/drawing/2014/main" id="{42001526-9C61-4DBF-A280-38B957C68D3E}"/>
              </a:ext>
            </a:extLst>
          </p:cNvPr>
          <p:cNvSpPr txBox="1"/>
          <p:nvPr/>
        </p:nvSpPr>
        <p:spPr>
          <a:xfrm>
            <a:off x="971497" y="3358390"/>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Gift Acceptance Policy</a:t>
            </a:r>
          </a:p>
        </p:txBody>
      </p:sp>
      <p:sp>
        <p:nvSpPr>
          <p:cNvPr id="8" name="TextBox 7">
            <a:extLst>
              <a:ext uri="{FF2B5EF4-FFF2-40B4-BE49-F238E27FC236}">
                <a16:creationId xmlns:a16="http://schemas.microsoft.com/office/drawing/2014/main" id="{FF88CAFA-EF6E-44DB-86CF-06382E82A3B1}"/>
              </a:ext>
            </a:extLst>
          </p:cNvPr>
          <p:cNvSpPr txBox="1"/>
          <p:nvPr/>
        </p:nvSpPr>
        <p:spPr>
          <a:xfrm>
            <a:off x="971497" y="4648364"/>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Record-Keeping System</a:t>
            </a:r>
          </a:p>
        </p:txBody>
      </p:sp>
      <p:sp>
        <p:nvSpPr>
          <p:cNvPr id="9" name="TextBox 8">
            <a:extLst>
              <a:ext uri="{FF2B5EF4-FFF2-40B4-BE49-F238E27FC236}">
                <a16:creationId xmlns:a16="http://schemas.microsoft.com/office/drawing/2014/main" id="{9EAF06B9-427D-4202-B3B9-74D08A0B1E88}"/>
              </a:ext>
            </a:extLst>
          </p:cNvPr>
          <p:cNvSpPr txBox="1"/>
          <p:nvPr/>
        </p:nvSpPr>
        <p:spPr>
          <a:xfrm>
            <a:off x="971497" y="4016699"/>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Appropriate Accounts Established</a:t>
            </a:r>
          </a:p>
        </p:txBody>
      </p:sp>
      <p:sp>
        <p:nvSpPr>
          <p:cNvPr id="10" name="TextBox 9">
            <a:extLst>
              <a:ext uri="{FF2B5EF4-FFF2-40B4-BE49-F238E27FC236}">
                <a16:creationId xmlns:a16="http://schemas.microsoft.com/office/drawing/2014/main" id="{82E42E8A-2D2B-40E4-B98C-7D53C19E5EB4}"/>
              </a:ext>
            </a:extLst>
          </p:cNvPr>
          <p:cNvSpPr txBox="1"/>
          <p:nvPr/>
        </p:nvSpPr>
        <p:spPr>
          <a:xfrm>
            <a:off x="971497" y="5297383"/>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Donor Management System</a:t>
            </a:r>
          </a:p>
        </p:txBody>
      </p:sp>
      <p:sp>
        <p:nvSpPr>
          <p:cNvPr id="11" name="TextBox 10">
            <a:extLst>
              <a:ext uri="{FF2B5EF4-FFF2-40B4-BE49-F238E27FC236}">
                <a16:creationId xmlns:a16="http://schemas.microsoft.com/office/drawing/2014/main" id="{ADA436AF-9467-4E66-91E8-FCC08B32EAD3}"/>
              </a:ext>
            </a:extLst>
          </p:cNvPr>
          <p:cNvSpPr txBox="1"/>
          <p:nvPr/>
        </p:nvSpPr>
        <p:spPr>
          <a:xfrm>
            <a:off x="971497" y="5938337"/>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Clear and Inspiring Statement of Need</a:t>
            </a:r>
          </a:p>
        </p:txBody>
      </p:sp>
      <p:sp>
        <p:nvSpPr>
          <p:cNvPr id="12" name="TextBox 11">
            <a:extLst>
              <a:ext uri="{FF2B5EF4-FFF2-40B4-BE49-F238E27FC236}">
                <a16:creationId xmlns:a16="http://schemas.microsoft.com/office/drawing/2014/main" id="{C27E53FE-035C-4DC0-8EC3-6E9A90270F24}"/>
              </a:ext>
            </a:extLst>
          </p:cNvPr>
          <p:cNvSpPr txBox="1"/>
          <p:nvPr/>
        </p:nvSpPr>
        <p:spPr>
          <a:xfrm>
            <a:off x="971497" y="2080394"/>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Feasibility study &amp; Follow-Up Work</a:t>
            </a:r>
          </a:p>
        </p:txBody>
      </p:sp>
      <p:pic>
        <p:nvPicPr>
          <p:cNvPr id="13" name="Picture 12" descr="A person holding a flower&#10;&#10;Description generated with high confidence">
            <a:extLst>
              <a:ext uri="{FF2B5EF4-FFF2-40B4-BE49-F238E27FC236}">
                <a16:creationId xmlns:a16="http://schemas.microsoft.com/office/drawing/2014/main" id="{D0503D08-8BBB-4D83-86BE-6C0F3159E5F3}"/>
              </a:ext>
            </a:extLst>
          </p:cNvPr>
          <p:cNvPicPr>
            <a:picLocks noChangeAspect="1"/>
          </p:cNvPicPr>
          <p:nvPr/>
        </p:nvPicPr>
        <p:blipFill rotWithShape="1">
          <a:blip r:embed="rId3">
            <a:extLst>
              <a:ext uri="{28A0092B-C50C-407E-A947-70E740481C1C}">
                <a14:useLocalDpi xmlns:a14="http://schemas.microsoft.com/office/drawing/2010/main" val="0"/>
              </a:ext>
            </a:extLst>
          </a:blip>
          <a:srcRect l="17889" r="12448"/>
          <a:stretch/>
        </p:blipFill>
        <p:spPr>
          <a:xfrm>
            <a:off x="9355015" y="1474355"/>
            <a:ext cx="2836985" cy="3744114"/>
          </a:xfrm>
          <a:prstGeom prst="rect">
            <a:avLst/>
          </a:prstGeom>
        </p:spPr>
      </p:pic>
    </p:spTree>
    <p:extLst>
      <p:ext uri="{BB962C8B-B14F-4D97-AF65-F5344CB8AC3E}">
        <p14:creationId xmlns:p14="http://schemas.microsoft.com/office/powerpoint/2010/main" val="32670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D141-2AA5-4A23-B3C2-5F17BD505FA0}"/>
              </a:ext>
            </a:extLst>
          </p:cNvPr>
          <p:cNvSpPr>
            <a:spLocks noGrp="1"/>
          </p:cNvSpPr>
          <p:nvPr>
            <p:ph type="title"/>
          </p:nvPr>
        </p:nvSpPr>
        <p:spPr>
          <a:xfrm>
            <a:off x="0" y="71441"/>
            <a:ext cx="9355015" cy="1325563"/>
          </a:xfrm>
        </p:spPr>
        <p:txBody>
          <a:bodyPr/>
          <a:lstStyle/>
          <a:p>
            <a:pPr algn="ctr"/>
            <a:r>
              <a:rPr lang="en-US" b="1" dirty="0">
                <a:solidFill>
                  <a:schemeClr val="accent4"/>
                </a:solidFill>
              </a:rPr>
              <a:t>Fundraising</a:t>
            </a:r>
          </a:p>
        </p:txBody>
      </p:sp>
      <p:sp>
        <p:nvSpPr>
          <p:cNvPr id="4" name="TextBox 3">
            <a:extLst>
              <a:ext uri="{FF2B5EF4-FFF2-40B4-BE49-F238E27FC236}">
                <a16:creationId xmlns:a16="http://schemas.microsoft.com/office/drawing/2014/main" id="{8D2B2621-F92D-4125-8A91-92BB6F16A156}"/>
              </a:ext>
            </a:extLst>
          </p:cNvPr>
          <p:cNvSpPr txBox="1"/>
          <p:nvPr/>
        </p:nvSpPr>
        <p:spPr>
          <a:xfrm>
            <a:off x="176355" y="1325563"/>
            <a:ext cx="8592508" cy="1200329"/>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What is worth the effort, and what do you (&amp; the community) have capacity for? </a:t>
            </a:r>
          </a:p>
        </p:txBody>
      </p:sp>
      <p:sp>
        <p:nvSpPr>
          <p:cNvPr id="6" name="TextBox 5">
            <a:extLst>
              <a:ext uri="{FF2B5EF4-FFF2-40B4-BE49-F238E27FC236}">
                <a16:creationId xmlns:a16="http://schemas.microsoft.com/office/drawing/2014/main" id="{A5AD4282-1AC1-4A17-A5DD-BE38E27C2C23}"/>
              </a:ext>
            </a:extLst>
          </p:cNvPr>
          <p:cNvSpPr txBox="1"/>
          <p:nvPr/>
        </p:nvSpPr>
        <p:spPr>
          <a:xfrm>
            <a:off x="176353" y="3300855"/>
            <a:ext cx="10210291"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Build the leadership team &amp; train to the role</a:t>
            </a:r>
          </a:p>
        </p:txBody>
      </p:sp>
      <p:sp>
        <p:nvSpPr>
          <p:cNvPr id="8" name="TextBox 7">
            <a:extLst>
              <a:ext uri="{FF2B5EF4-FFF2-40B4-BE49-F238E27FC236}">
                <a16:creationId xmlns:a16="http://schemas.microsoft.com/office/drawing/2014/main" id="{FF88CAFA-EF6E-44DB-86CF-06382E82A3B1}"/>
              </a:ext>
            </a:extLst>
          </p:cNvPr>
          <p:cNvSpPr txBox="1"/>
          <p:nvPr/>
        </p:nvSpPr>
        <p:spPr>
          <a:xfrm>
            <a:off x="845078" y="4677912"/>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Askers</a:t>
            </a:r>
          </a:p>
        </p:txBody>
      </p:sp>
      <p:sp>
        <p:nvSpPr>
          <p:cNvPr id="9" name="TextBox 8">
            <a:extLst>
              <a:ext uri="{FF2B5EF4-FFF2-40B4-BE49-F238E27FC236}">
                <a16:creationId xmlns:a16="http://schemas.microsoft.com/office/drawing/2014/main" id="{9EAF06B9-427D-4202-B3B9-74D08A0B1E88}"/>
              </a:ext>
            </a:extLst>
          </p:cNvPr>
          <p:cNvSpPr txBox="1"/>
          <p:nvPr/>
        </p:nvSpPr>
        <p:spPr>
          <a:xfrm>
            <a:off x="845078" y="4034269"/>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Visionaries/Honorary Members</a:t>
            </a:r>
          </a:p>
        </p:txBody>
      </p:sp>
      <p:sp>
        <p:nvSpPr>
          <p:cNvPr id="10" name="TextBox 9">
            <a:extLst>
              <a:ext uri="{FF2B5EF4-FFF2-40B4-BE49-F238E27FC236}">
                <a16:creationId xmlns:a16="http://schemas.microsoft.com/office/drawing/2014/main" id="{82E42E8A-2D2B-40E4-B98C-7D53C19E5EB4}"/>
              </a:ext>
            </a:extLst>
          </p:cNvPr>
          <p:cNvSpPr txBox="1"/>
          <p:nvPr/>
        </p:nvSpPr>
        <p:spPr>
          <a:xfrm>
            <a:off x="845078" y="5329767"/>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Worker Bees</a:t>
            </a:r>
          </a:p>
        </p:txBody>
      </p:sp>
      <p:sp>
        <p:nvSpPr>
          <p:cNvPr id="12" name="TextBox 11">
            <a:extLst>
              <a:ext uri="{FF2B5EF4-FFF2-40B4-BE49-F238E27FC236}">
                <a16:creationId xmlns:a16="http://schemas.microsoft.com/office/drawing/2014/main" id="{617F478A-F42D-4BDE-8AF2-890C5BC71C71}"/>
              </a:ext>
            </a:extLst>
          </p:cNvPr>
          <p:cNvSpPr txBox="1"/>
          <p:nvPr/>
        </p:nvSpPr>
        <p:spPr>
          <a:xfrm>
            <a:off x="845078" y="5976098"/>
            <a:ext cx="9541566"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Others?</a:t>
            </a:r>
          </a:p>
        </p:txBody>
      </p:sp>
      <p:sp>
        <p:nvSpPr>
          <p:cNvPr id="13" name="TextBox 12">
            <a:extLst>
              <a:ext uri="{FF2B5EF4-FFF2-40B4-BE49-F238E27FC236}">
                <a16:creationId xmlns:a16="http://schemas.microsoft.com/office/drawing/2014/main" id="{F43E6BE8-42C8-4FAB-BAB4-5F469C517B14}"/>
              </a:ext>
            </a:extLst>
          </p:cNvPr>
          <p:cNvSpPr txBox="1"/>
          <p:nvPr/>
        </p:nvSpPr>
        <p:spPr>
          <a:xfrm>
            <a:off x="176353" y="2590208"/>
            <a:ext cx="9835153" cy="646331"/>
          </a:xfrm>
          <a:prstGeom prst="rect">
            <a:avLst/>
          </a:prstGeom>
          <a:noFill/>
        </p:spPr>
        <p:txBody>
          <a:bodyPr wrap="square" rtlCol="0">
            <a:spAutoFit/>
          </a:bodyPr>
          <a:lstStyle/>
          <a:p>
            <a:pPr marL="571500" indent="-365760">
              <a:buClr>
                <a:schemeClr val="bg1"/>
              </a:buClr>
              <a:buFont typeface="Arial" panose="020B0604020202020204" pitchFamily="34" charset="0"/>
              <a:buChar char="•"/>
            </a:pPr>
            <a:r>
              <a:rPr lang="en-US" sz="3600" dirty="0">
                <a:solidFill>
                  <a:schemeClr val="bg1"/>
                </a:solidFill>
              </a:rPr>
              <a:t>What is your overall strategy?</a:t>
            </a:r>
          </a:p>
        </p:txBody>
      </p:sp>
      <p:sp>
        <p:nvSpPr>
          <p:cNvPr id="14" name="Rectangle 13">
            <a:extLst>
              <a:ext uri="{FF2B5EF4-FFF2-40B4-BE49-F238E27FC236}">
                <a16:creationId xmlns:a16="http://schemas.microsoft.com/office/drawing/2014/main" id="{42CFD029-8BFC-4379-886D-16E2321ABE43}"/>
              </a:ext>
            </a:extLst>
          </p:cNvPr>
          <p:cNvSpPr/>
          <p:nvPr/>
        </p:nvSpPr>
        <p:spPr>
          <a:xfrm>
            <a:off x="9355015" y="0"/>
            <a:ext cx="28369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holding a flower&#10;&#10;Description generated with high confidence">
            <a:extLst>
              <a:ext uri="{FF2B5EF4-FFF2-40B4-BE49-F238E27FC236}">
                <a16:creationId xmlns:a16="http://schemas.microsoft.com/office/drawing/2014/main" id="{937B3597-1FC1-47D1-BB1D-A80C6906A7C3}"/>
              </a:ext>
            </a:extLst>
          </p:cNvPr>
          <p:cNvPicPr>
            <a:picLocks noChangeAspect="1"/>
          </p:cNvPicPr>
          <p:nvPr/>
        </p:nvPicPr>
        <p:blipFill rotWithShape="1">
          <a:blip r:embed="rId3">
            <a:extLst>
              <a:ext uri="{28A0092B-C50C-407E-A947-70E740481C1C}">
                <a14:useLocalDpi xmlns:a14="http://schemas.microsoft.com/office/drawing/2010/main" val="0"/>
              </a:ext>
            </a:extLst>
          </a:blip>
          <a:srcRect l="17889" r="12448"/>
          <a:stretch/>
        </p:blipFill>
        <p:spPr>
          <a:xfrm>
            <a:off x="9355015" y="1474355"/>
            <a:ext cx="2836985" cy="3744114"/>
          </a:xfrm>
          <a:prstGeom prst="rect">
            <a:avLst/>
          </a:prstGeom>
        </p:spPr>
      </p:pic>
    </p:spTree>
    <p:extLst>
      <p:ext uri="{BB962C8B-B14F-4D97-AF65-F5344CB8AC3E}">
        <p14:creationId xmlns:p14="http://schemas.microsoft.com/office/powerpoint/2010/main" val="16278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ign with white text&#10;&#10;Description generated with very high confidence">
            <a:extLst>
              <a:ext uri="{FF2B5EF4-FFF2-40B4-BE49-F238E27FC236}">
                <a16:creationId xmlns:a16="http://schemas.microsoft.com/office/drawing/2014/main" id="{AFEB97BB-4231-476A-AF74-C17ADEBD6D42}"/>
              </a:ext>
            </a:extLst>
          </p:cNvPr>
          <p:cNvPicPr>
            <a:picLocks noChangeAspect="1"/>
          </p:cNvPicPr>
          <p:nvPr/>
        </p:nvPicPr>
        <p:blipFill rotWithShape="1">
          <a:blip r:embed="rId3">
            <a:extLst>
              <a:ext uri="{28A0092B-C50C-407E-A947-70E740481C1C}">
                <a14:useLocalDpi xmlns:a14="http://schemas.microsoft.com/office/drawing/2010/main" val="0"/>
              </a:ext>
            </a:extLst>
          </a:blip>
          <a:srcRect l="18026" r="16970" b="1"/>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5" name="TextBox 4">
            <a:extLst>
              <a:ext uri="{FF2B5EF4-FFF2-40B4-BE49-F238E27FC236}">
                <a16:creationId xmlns:a16="http://schemas.microsoft.com/office/drawing/2014/main" id="{EA6361AB-2B5D-43EB-94D6-48409D4C9C79}"/>
              </a:ext>
            </a:extLst>
          </p:cNvPr>
          <p:cNvSpPr txBox="1"/>
          <p:nvPr/>
        </p:nvSpPr>
        <p:spPr>
          <a:xfrm>
            <a:off x="1866900" y="6000750"/>
            <a:ext cx="6400800" cy="646331"/>
          </a:xfrm>
          <a:prstGeom prst="rect">
            <a:avLst/>
          </a:prstGeom>
          <a:noFill/>
        </p:spPr>
        <p:txBody>
          <a:bodyPr wrap="square" rtlCol="0">
            <a:spAutoFit/>
          </a:bodyPr>
          <a:lstStyle/>
          <a:p>
            <a:r>
              <a:rPr lang="en-US" dirty="0">
                <a:solidFill>
                  <a:schemeClr val="bg1"/>
                </a:solidFill>
              </a:rPr>
              <a:t>Source:</a:t>
            </a:r>
          </a:p>
          <a:p>
            <a:r>
              <a:rPr lang="en-US" dirty="0">
                <a:solidFill>
                  <a:schemeClr val="bg1"/>
                </a:solidFill>
              </a:rPr>
              <a:t>https://www.flickr.com/photos/the-seo-company/8114460868</a:t>
            </a:r>
          </a:p>
        </p:txBody>
      </p:sp>
      <p:sp>
        <p:nvSpPr>
          <p:cNvPr id="3" name="Rectangle 2">
            <a:extLst>
              <a:ext uri="{FF2B5EF4-FFF2-40B4-BE49-F238E27FC236}">
                <a16:creationId xmlns:a16="http://schemas.microsoft.com/office/drawing/2014/main" id="{CF851447-23D6-4672-B4D7-7913AFFCCE85}"/>
              </a:ext>
            </a:extLst>
          </p:cNvPr>
          <p:cNvSpPr/>
          <p:nvPr/>
        </p:nvSpPr>
        <p:spPr>
          <a:xfrm>
            <a:off x="371061" y="2027583"/>
            <a:ext cx="5542062" cy="7818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655320" y="803117"/>
            <a:ext cx="4983480" cy="4670031"/>
          </a:xfrm>
        </p:spPr>
        <p:txBody>
          <a:bodyPr vert="horz" lIns="91440" tIns="45720" rIns="91440" bIns="45720" rtlCol="0" anchor="t">
            <a:noAutofit/>
          </a:bodyPr>
          <a:lstStyle/>
          <a:p>
            <a:r>
              <a:rPr lang="en-US" sz="7500" b="1" dirty="0">
                <a:solidFill>
                  <a:schemeClr val="accent4"/>
                </a:solidFill>
              </a:rPr>
              <a:t>Best Practices for </a:t>
            </a:r>
            <a:br>
              <a:rPr lang="en-US" sz="7500" b="1" dirty="0">
                <a:solidFill>
                  <a:schemeClr val="accent4"/>
                </a:solidFill>
              </a:rPr>
            </a:br>
            <a:r>
              <a:rPr lang="en-US" sz="7500" b="1" dirty="0">
                <a:solidFill>
                  <a:schemeClr val="accent4"/>
                </a:solidFill>
              </a:rPr>
              <a:t>Library Trustees</a:t>
            </a:r>
          </a:p>
        </p:txBody>
      </p:sp>
    </p:spTree>
    <p:extLst>
      <p:ext uri="{BB962C8B-B14F-4D97-AF65-F5344CB8AC3E}">
        <p14:creationId xmlns:p14="http://schemas.microsoft.com/office/powerpoint/2010/main" val="2472500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chemeClr val="bg1"/>
                </a:solidFill>
              </a:rPr>
              <a:t>Provide Orientation for </a:t>
            </a:r>
          </a:p>
          <a:p>
            <a:pPr marL="0" indent="0" algn="ctr">
              <a:buNone/>
            </a:pPr>
            <a:r>
              <a:rPr lang="en-US" sz="7500" dirty="0">
                <a:solidFill>
                  <a:schemeClr val="bg1"/>
                </a:solidFill>
              </a:rPr>
              <a:t>New Board Members</a:t>
            </a:r>
          </a:p>
        </p:txBody>
      </p:sp>
    </p:spTree>
    <p:extLst>
      <p:ext uri="{BB962C8B-B14F-4D97-AF65-F5344CB8AC3E}">
        <p14:creationId xmlns:p14="http://schemas.microsoft.com/office/powerpoint/2010/main" val="4221552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rgbClr val="FFFFFF"/>
                </a:solidFill>
              </a:rPr>
              <a:t>Understand &amp; Follow </a:t>
            </a:r>
          </a:p>
          <a:p>
            <a:pPr marL="0" indent="0" algn="ctr">
              <a:buNone/>
            </a:pPr>
            <a:r>
              <a:rPr lang="en-US" sz="7500" dirty="0">
                <a:solidFill>
                  <a:srgbClr val="FFFFFF"/>
                </a:solidFill>
              </a:rPr>
              <a:t>Open Meeting Law</a:t>
            </a:r>
          </a:p>
        </p:txBody>
      </p:sp>
    </p:spTree>
    <p:extLst>
      <p:ext uri="{BB962C8B-B14F-4D97-AF65-F5344CB8AC3E}">
        <p14:creationId xmlns:p14="http://schemas.microsoft.com/office/powerpoint/2010/main" val="486577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rgbClr val="FFFFFF"/>
                </a:solidFill>
              </a:rPr>
              <a:t>Stick to Your </a:t>
            </a:r>
          </a:p>
          <a:p>
            <a:pPr marL="0" indent="0" algn="ctr">
              <a:buNone/>
            </a:pPr>
            <a:r>
              <a:rPr lang="en-US" sz="7500" dirty="0">
                <a:solidFill>
                  <a:srgbClr val="FFFFFF"/>
                </a:solidFill>
              </a:rPr>
              <a:t>Meeting Agenda</a:t>
            </a:r>
          </a:p>
        </p:txBody>
      </p:sp>
    </p:spTree>
    <p:extLst>
      <p:ext uri="{BB962C8B-B14F-4D97-AF65-F5344CB8AC3E}">
        <p14:creationId xmlns:p14="http://schemas.microsoft.com/office/powerpoint/2010/main" val="3823456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rgbClr val="FFFFFF"/>
                </a:solidFill>
              </a:rPr>
              <a:t>Allow All Trustees to Have </a:t>
            </a:r>
          </a:p>
          <a:p>
            <a:pPr marL="0" indent="0" algn="ctr">
              <a:buNone/>
            </a:pPr>
            <a:r>
              <a:rPr lang="en-US" sz="7500" dirty="0">
                <a:solidFill>
                  <a:srgbClr val="FFFFFF"/>
                </a:solidFill>
              </a:rPr>
              <a:t>a Voice in Meetings</a:t>
            </a:r>
          </a:p>
        </p:txBody>
      </p:sp>
    </p:spTree>
    <p:extLst>
      <p:ext uri="{BB962C8B-B14F-4D97-AF65-F5344CB8AC3E}">
        <p14:creationId xmlns:p14="http://schemas.microsoft.com/office/powerpoint/2010/main" val="363206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chemeClr val="bg1"/>
                </a:solidFill>
              </a:rPr>
              <a:t>Commit Time Outside of Board Meetings</a:t>
            </a:r>
          </a:p>
        </p:txBody>
      </p:sp>
    </p:spTree>
    <p:extLst>
      <p:ext uri="{BB962C8B-B14F-4D97-AF65-F5344CB8AC3E}">
        <p14:creationId xmlns:p14="http://schemas.microsoft.com/office/powerpoint/2010/main" val="3606894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159026"/>
            <a:ext cx="11926956" cy="4498626"/>
          </a:xfrm>
        </p:spPr>
        <p:txBody>
          <a:bodyPr>
            <a:normAutofit/>
          </a:bodyPr>
          <a:lstStyle/>
          <a:p>
            <a:pPr marL="0" indent="0" algn="ctr">
              <a:buNone/>
            </a:pPr>
            <a:r>
              <a:rPr lang="en-US" sz="6500" dirty="0">
                <a:solidFill>
                  <a:schemeClr val="bg1"/>
                </a:solidFill>
              </a:rPr>
              <a:t>Empower the Director to Manage the Day-to-Day Operations </a:t>
            </a:r>
          </a:p>
          <a:p>
            <a:pPr marL="0" indent="0" algn="ctr">
              <a:buNone/>
            </a:pPr>
            <a:r>
              <a:rPr lang="en-US" sz="6500" dirty="0">
                <a:solidFill>
                  <a:schemeClr val="bg1"/>
                </a:solidFill>
              </a:rPr>
              <a:t>of the Library</a:t>
            </a:r>
          </a:p>
        </p:txBody>
      </p:sp>
    </p:spTree>
    <p:extLst>
      <p:ext uri="{BB962C8B-B14F-4D97-AF65-F5344CB8AC3E}">
        <p14:creationId xmlns:p14="http://schemas.microsoft.com/office/powerpoint/2010/main" val="803546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chemeClr val="bg1"/>
                </a:solidFill>
              </a:rPr>
              <a:t>Provide a Unified </a:t>
            </a:r>
          </a:p>
          <a:p>
            <a:pPr marL="0" indent="0" algn="ctr">
              <a:buNone/>
            </a:pPr>
            <a:r>
              <a:rPr lang="en-US" sz="7500" dirty="0">
                <a:solidFill>
                  <a:schemeClr val="bg1"/>
                </a:solidFill>
              </a:rPr>
              <a:t>Vision &amp; Mission</a:t>
            </a:r>
          </a:p>
        </p:txBody>
      </p:sp>
    </p:spTree>
    <p:extLst>
      <p:ext uri="{BB962C8B-B14F-4D97-AF65-F5344CB8AC3E}">
        <p14:creationId xmlns:p14="http://schemas.microsoft.com/office/powerpoint/2010/main" val="283735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with a mountain in the background&#10;&#10;Description generated with very high confidence">
            <a:extLst>
              <a:ext uri="{FF2B5EF4-FFF2-40B4-BE49-F238E27FC236}">
                <a16:creationId xmlns:a16="http://schemas.microsoft.com/office/drawing/2014/main" id="{F3FB8542-902B-4DBE-8835-5601B170FA19}"/>
              </a:ext>
            </a:extLst>
          </p:cNvPr>
          <p:cNvPicPr>
            <a:picLocks noChangeAspect="1"/>
          </p:cNvPicPr>
          <p:nvPr/>
        </p:nvPicPr>
        <p:blipFill rotWithShape="1">
          <a:blip r:embed="rId3">
            <a:extLst>
              <a:ext uri="{28A0092B-C50C-407E-A947-70E740481C1C}">
                <a14:useLocalDpi xmlns:a14="http://schemas.microsoft.com/office/drawing/2010/main" val="0"/>
              </a:ext>
            </a:extLst>
          </a:blip>
          <a:srcRect r="17214" b="2410"/>
          <a:stretch/>
        </p:blipFill>
        <p:spPr>
          <a:xfrm>
            <a:off x="6319996" y="1967687"/>
            <a:ext cx="5585419" cy="3739000"/>
          </a:xfrm>
          <a:prstGeom prst="rect">
            <a:avLst/>
          </a:prstGeom>
        </p:spPr>
      </p:pic>
      <p:sp>
        <p:nvSpPr>
          <p:cNvPr id="2" name="Title 1">
            <a:extLst>
              <a:ext uri="{FF2B5EF4-FFF2-40B4-BE49-F238E27FC236}">
                <a16:creationId xmlns:a16="http://schemas.microsoft.com/office/drawing/2014/main" id="{80CE530E-7007-4737-8499-B0AC8BBE1BB2}"/>
              </a:ext>
            </a:extLst>
          </p:cNvPr>
          <p:cNvSpPr>
            <a:spLocks noGrp="1"/>
          </p:cNvSpPr>
          <p:nvPr>
            <p:ph type="title"/>
          </p:nvPr>
        </p:nvSpPr>
        <p:spPr/>
        <p:txBody>
          <a:bodyPr/>
          <a:lstStyle/>
          <a:p>
            <a:pPr algn="ctr"/>
            <a:r>
              <a:rPr lang="en-US" b="1" dirty="0">
                <a:solidFill>
                  <a:schemeClr val="accent4"/>
                </a:solidFill>
              </a:rPr>
              <a:t>Library Board Basic Tasks - Oversight</a:t>
            </a:r>
          </a:p>
        </p:txBody>
      </p:sp>
      <p:sp>
        <p:nvSpPr>
          <p:cNvPr id="4" name="TextBox 3">
            <a:extLst>
              <a:ext uri="{FF2B5EF4-FFF2-40B4-BE49-F238E27FC236}">
                <a16:creationId xmlns:a16="http://schemas.microsoft.com/office/drawing/2014/main" id="{6ED28EE1-AF11-4036-9EB9-2D90498E31CB}"/>
              </a:ext>
            </a:extLst>
          </p:cNvPr>
          <p:cNvSpPr txBox="1"/>
          <p:nvPr/>
        </p:nvSpPr>
        <p:spPr>
          <a:xfrm>
            <a:off x="495302" y="1413689"/>
            <a:ext cx="10174357"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Policy &amp; Bylaws</a:t>
            </a:r>
          </a:p>
        </p:txBody>
      </p:sp>
      <p:sp>
        <p:nvSpPr>
          <p:cNvPr id="5" name="TextBox 4">
            <a:extLst>
              <a:ext uri="{FF2B5EF4-FFF2-40B4-BE49-F238E27FC236}">
                <a16:creationId xmlns:a16="http://schemas.microsoft.com/office/drawing/2014/main" id="{3A20174F-EB32-412E-99A1-F92EDD5C9DFD}"/>
              </a:ext>
            </a:extLst>
          </p:cNvPr>
          <p:cNvSpPr txBox="1"/>
          <p:nvPr/>
        </p:nvSpPr>
        <p:spPr>
          <a:xfrm>
            <a:off x="495301" y="1967687"/>
            <a:ext cx="10174357"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Advocate</a:t>
            </a:r>
          </a:p>
        </p:txBody>
      </p:sp>
      <p:sp>
        <p:nvSpPr>
          <p:cNvPr id="6" name="TextBox 5">
            <a:extLst>
              <a:ext uri="{FF2B5EF4-FFF2-40B4-BE49-F238E27FC236}">
                <a16:creationId xmlns:a16="http://schemas.microsoft.com/office/drawing/2014/main" id="{955DBAB8-498C-4E68-8EB4-98EE175CB4B3}"/>
              </a:ext>
            </a:extLst>
          </p:cNvPr>
          <p:cNvSpPr txBox="1"/>
          <p:nvPr/>
        </p:nvSpPr>
        <p:spPr>
          <a:xfrm>
            <a:off x="495300" y="2521685"/>
            <a:ext cx="10174357"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Strategic/long-range planning</a:t>
            </a:r>
          </a:p>
        </p:txBody>
      </p:sp>
      <p:sp>
        <p:nvSpPr>
          <p:cNvPr id="7" name="TextBox 6">
            <a:extLst>
              <a:ext uri="{FF2B5EF4-FFF2-40B4-BE49-F238E27FC236}">
                <a16:creationId xmlns:a16="http://schemas.microsoft.com/office/drawing/2014/main" id="{B100F068-C84B-4787-A88D-3620CC06D294}"/>
              </a:ext>
            </a:extLst>
          </p:cNvPr>
          <p:cNvSpPr txBox="1"/>
          <p:nvPr/>
        </p:nvSpPr>
        <p:spPr>
          <a:xfrm>
            <a:off x="495298" y="3075683"/>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Promote &amp; evaluate library</a:t>
            </a:r>
          </a:p>
        </p:txBody>
      </p:sp>
      <p:sp>
        <p:nvSpPr>
          <p:cNvPr id="8" name="TextBox 7">
            <a:extLst>
              <a:ext uri="{FF2B5EF4-FFF2-40B4-BE49-F238E27FC236}">
                <a16:creationId xmlns:a16="http://schemas.microsoft.com/office/drawing/2014/main" id="{26069EEB-6B75-46D5-BED0-7F2ABA0B1C25}"/>
              </a:ext>
            </a:extLst>
          </p:cNvPr>
          <p:cNvSpPr txBox="1"/>
          <p:nvPr/>
        </p:nvSpPr>
        <p:spPr>
          <a:xfrm>
            <a:off x="495298" y="3629681"/>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Hire, fire, &amp; evaluate a director</a:t>
            </a:r>
          </a:p>
        </p:txBody>
      </p:sp>
      <p:sp>
        <p:nvSpPr>
          <p:cNvPr id="9" name="TextBox 8">
            <a:extLst>
              <a:ext uri="{FF2B5EF4-FFF2-40B4-BE49-F238E27FC236}">
                <a16:creationId xmlns:a16="http://schemas.microsoft.com/office/drawing/2014/main" id="{D8181702-F4E8-4F45-83DC-9CB080126CDA}"/>
              </a:ext>
            </a:extLst>
          </p:cNvPr>
          <p:cNvSpPr txBox="1"/>
          <p:nvPr/>
        </p:nvSpPr>
        <p:spPr>
          <a:xfrm>
            <a:off x="495298" y="4183679"/>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Budget &amp; funding sources</a:t>
            </a:r>
          </a:p>
        </p:txBody>
      </p:sp>
      <p:sp>
        <p:nvSpPr>
          <p:cNvPr id="10" name="TextBox 9">
            <a:extLst>
              <a:ext uri="{FF2B5EF4-FFF2-40B4-BE49-F238E27FC236}">
                <a16:creationId xmlns:a16="http://schemas.microsoft.com/office/drawing/2014/main" id="{418ED517-2461-4483-87D8-7C05E85D7F9A}"/>
              </a:ext>
            </a:extLst>
          </p:cNvPr>
          <p:cNvSpPr txBox="1"/>
          <p:nvPr/>
        </p:nvSpPr>
        <p:spPr>
          <a:xfrm>
            <a:off x="495297" y="4737677"/>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Building/Grounds Safety &amp; Vibe</a:t>
            </a:r>
          </a:p>
        </p:txBody>
      </p:sp>
      <p:sp>
        <p:nvSpPr>
          <p:cNvPr id="11" name="TextBox 10">
            <a:extLst>
              <a:ext uri="{FF2B5EF4-FFF2-40B4-BE49-F238E27FC236}">
                <a16:creationId xmlns:a16="http://schemas.microsoft.com/office/drawing/2014/main" id="{718F2565-74D4-4405-B2A5-0097E7F5D292}"/>
              </a:ext>
            </a:extLst>
          </p:cNvPr>
          <p:cNvSpPr txBox="1"/>
          <p:nvPr/>
        </p:nvSpPr>
        <p:spPr>
          <a:xfrm>
            <a:off x="495297" y="5291675"/>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Community Link</a:t>
            </a:r>
          </a:p>
        </p:txBody>
      </p:sp>
    </p:spTree>
    <p:extLst>
      <p:ext uri="{BB962C8B-B14F-4D97-AF65-F5344CB8AC3E}">
        <p14:creationId xmlns:p14="http://schemas.microsoft.com/office/powerpoint/2010/main" val="15767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rgbClr val="FFFFFF"/>
                </a:solidFill>
              </a:rPr>
              <a:t>Have a Unified Voice </a:t>
            </a:r>
          </a:p>
          <a:p>
            <a:pPr marL="0" indent="0" algn="ctr">
              <a:buNone/>
            </a:pPr>
            <a:r>
              <a:rPr lang="en-US" sz="7500" dirty="0">
                <a:solidFill>
                  <a:srgbClr val="FFFFFF"/>
                </a:solidFill>
              </a:rPr>
              <a:t>in the Community</a:t>
            </a:r>
          </a:p>
        </p:txBody>
      </p:sp>
    </p:spTree>
    <p:extLst>
      <p:ext uri="{BB962C8B-B14F-4D97-AF65-F5344CB8AC3E}">
        <p14:creationId xmlns:p14="http://schemas.microsoft.com/office/powerpoint/2010/main" val="4272997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rgbClr val="FFFFFF"/>
                </a:solidFill>
              </a:rPr>
              <a:t>Become Informed about Library Issues</a:t>
            </a:r>
          </a:p>
        </p:txBody>
      </p:sp>
    </p:spTree>
    <p:extLst>
      <p:ext uri="{BB962C8B-B14F-4D97-AF65-F5344CB8AC3E}">
        <p14:creationId xmlns:p14="http://schemas.microsoft.com/office/powerpoint/2010/main" val="1543325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white text&#10;&#10;Description generated with very high confidence">
            <a:extLst>
              <a:ext uri="{FF2B5EF4-FFF2-40B4-BE49-F238E27FC236}">
                <a16:creationId xmlns:a16="http://schemas.microsoft.com/office/drawing/2014/main" id="{0DE46E93-AD07-4BB6-A1DA-41103EDACF9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993" b="16782"/>
          <a:stretch/>
        </p:blipFill>
        <p:spPr>
          <a:xfrm>
            <a:off x="2292647" y="2743205"/>
            <a:ext cx="7315179" cy="4114795"/>
          </a:xfrm>
          <a:prstGeom prst="rect">
            <a:avLst/>
          </a:prstGeom>
        </p:spPr>
      </p:pic>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19270" y="306314"/>
            <a:ext cx="11926956" cy="4351338"/>
          </a:xfrm>
        </p:spPr>
        <p:txBody>
          <a:bodyPr>
            <a:normAutofit/>
          </a:bodyPr>
          <a:lstStyle/>
          <a:p>
            <a:pPr marL="0" indent="0" algn="ctr">
              <a:buNone/>
            </a:pPr>
            <a:r>
              <a:rPr lang="en-US" sz="7500" dirty="0">
                <a:solidFill>
                  <a:srgbClr val="FFFFFF"/>
                </a:solidFill>
              </a:rPr>
              <a:t>Represent the Library </a:t>
            </a:r>
          </a:p>
          <a:p>
            <a:pPr marL="0" indent="0" algn="ctr">
              <a:buNone/>
            </a:pPr>
            <a:r>
              <a:rPr lang="en-US" sz="7500" dirty="0">
                <a:solidFill>
                  <a:srgbClr val="FFFFFF"/>
                </a:solidFill>
              </a:rPr>
              <a:t>in Your Community</a:t>
            </a:r>
          </a:p>
        </p:txBody>
      </p:sp>
    </p:spTree>
    <p:extLst>
      <p:ext uri="{BB962C8B-B14F-4D97-AF65-F5344CB8AC3E}">
        <p14:creationId xmlns:p14="http://schemas.microsoft.com/office/powerpoint/2010/main" val="1200359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ug&#10;&#10;Description generated with very high confidence">
            <a:extLst>
              <a:ext uri="{FF2B5EF4-FFF2-40B4-BE49-F238E27FC236}">
                <a16:creationId xmlns:a16="http://schemas.microsoft.com/office/drawing/2014/main" id="{9CF719E0-0A49-4A5E-91B0-4921631DB5B0}"/>
              </a:ext>
            </a:extLst>
          </p:cNvPr>
          <p:cNvPicPr>
            <a:picLocks noChangeAspect="1"/>
          </p:cNvPicPr>
          <p:nvPr/>
        </p:nvPicPr>
        <p:blipFill rotWithShape="1">
          <a:blip r:embed="rId3">
            <a:extLst>
              <a:ext uri="{28A0092B-C50C-407E-A947-70E740481C1C}">
                <a14:useLocalDpi xmlns:a14="http://schemas.microsoft.com/office/drawing/2010/main" val="0"/>
              </a:ext>
            </a:extLst>
          </a:blip>
          <a:srcRect l="11198" r="20135"/>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2" name="Rectangle 11">
            <a:extLst>
              <a:ext uri="{FF2B5EF4-FFF2-40B4-BE49-F238E27FC236}">
                <a16:creationId xmlns:a16="http://schemas.microsoft.com/office/drawing/2014/main" id="{5DE4318F-2B3D-4CE3-A515-689D87E4B7B6}"/>
              </a:ext>
            </a:extLst>
          </p:cNvPr>
          <p:cNvSpPr/>
          <p:nvPr/>
        </p:nvSpPr>
        <p:spPr>
          <a:xfrm>
            <a:off x="371061" y="2027583"/>
            <a:ext cx="5542062" cy="7818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539467" y="931118"/>
            <a:ext cx="4983480" cy="4705349"/>
          </a:xfrm>
        </p:spPr>
        <p:txBody>
          <a:bodyPr vert="horz" lIns="91440" tIns="45720" rIns="91440" bIns="45720" rtlCol="0" anchor="t">
            <a:normAutofit/>
          </a:bodyPr>
          <a:lstStyle/>
          <a:p>
            <a:r>
              <a:rPr lang="en-US" sz="7500" b="1" dirty="0">
                <a:solidFill>
                  <a:schemeClr val="accent4"/>
                </a:solidFill>
              </a:rPr>
              <a:t>What Is Succession Planning?</a:t>
            </a:r>
          </a:p>
        </p:txBody>
      </p:sp>
      <p:sp>
        <p:nvSpPr>
          <p:cNvPr id="5" name="TextBox 4">
            <a:extLst>
              <a:ext uri="{FF2B5EF4-FFF2-40B4-BE49-F238E27FC236}">
                <a16:creationId xmlns:a16="http://schemas.microsoft.com/office/drawing/2014/main" id="{9C68DEEC-44A0-4505-B2FD-3CBB819284F8}"/>
              </a:ext>
            </a:extLst>
          </p:cNvPr>
          <p:cNvSpPr txBox="1"/>
          <p:nvPr/>
        </p:nvSpPr>
        <p:spPr>
          <a:xfrm>
            <a:off x="2407298" y="6083559"/>
            <a:ext cx="5934269" cy="646331"/>
          </a:xfrm>
          <a:prstGeom prst="rect">
            <a:avLst/>
          </a:prstGeom>
          <a:noFill/>
        </p:spPr>
        <p:txBody>
          <a:bodyPr wrap="square" rtlCol="0">
            <a:spAutoFit/>
          </a:bodyPr>
          <a:lstStyle/>
          <a:p>
            <a:r>
              <a:rPr lang="en-US" dirty="0">
                <a:solidFill>
                  <a:schemeClr val="bg1"/>
                </a:solidFill>
              </a:rPr>
              <a:t>Source:</a:t>
            </a:r>
          </a:p>
          <a:p>
            <a:r>
              <a:rPr lang="en-US" dirty="0">
                <a:solidFill>
                  <a:schemeClr val="bg1"/>
                </a:solidFill>
              </a:rPr>
              <a:t>https://www.flickr.com/photos/28537647@N06/2887726958</a:t>
            </a:r>
          </a:p>
        </p:txBody>
      </p:sp>
    </p:spTree>
    <p:extLst>
      <p:ext uri="{BB962C8B-B14F-4D97-AF65-F5344CB8AC3E}">
        <p14:creationId xmlns:p14="http://schemas.microsoft.com/office/powerpoint/2010/main" val="17804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watch&#10;&#10;Description generated with very high confidence">
            <a:extLst>
              <a:ext uri="{FF2B5EF4-FFF2-40B4-BE49-F238E27FC236}">
                <a16:creationId xmlns:a16="http://schemas.microsoft.com/office/drawing/2014/main" id="{6C7D5C8F-50BC-4E2F-82F3-1C8FC9E21D0F}"/>
              </a:ext>
            </a:extLst>
          </p:cNvPr>
          <p:cNvPicPr>
            <a:picLocks noChangeAspect="1"/>
          </p:cNvPicPr>
          <p:nvPr/>
        </p:nvPicPr>
        <p:blipFill rotWithShape="1">
          <a:blip r:embed="rId3">
            <a:extLst>
              <a:ext uri="{28A0092B-C50C-407E-A947-70E740481C1C}">
                <a14:useLocalDpi xmlns:a14="http://schemas.microsoft.com/office/drawing/2010/main" val="0"/>
              </a:ext>
            </a:extLst>
          </a:blip>
          <a:srcRect l="630" r="16970"/>
          <a:stretch/>
        </p:blipFill>
        <p:spPr>
          <a:xfrm>
            <a:off x="20" y="10"/>
            <a:ext cx="7534636" cy="6857990"/>
          </a:xfrm>
          <a:prstGeom prst="rect">
            <a:avLst/>
          </a:prstGeom>
        </p:spPr>
      </p:pic>
      <p:sp>
        <p:nvSpPr>
          <p:cNvPr id="4" name="Title 1">
            <a:extLst>
              <a:ext uri="{FF2B5EF4-FFF2-40B4-BE49-F238E27FC236}">
                <a16:creationId xmlns:a16="http://schemas.microsoft.com/office/drawing/2014/main" id="{A3B5DDCC-21C8-4D46-BFBF-22F2EA5836F7}"/>
              </a:ext>
            </a:extLst>
          </p:cNvPr>
          <p:cNvSpPr>
            <a:spLocks noGrp="1"/>
          </p:cNvSpPr>
          <p:nvPr>
            <p:ph type="title"/>
          </p:nvPr>
        </p:nvSpPr>
        <p:spPr>
          <a:xfrm>
            <a:off x="8153399" y="365125"/>
            <a:ext cx="3430605" cy="5530319"/>
          </a:xfrm>
        </p:spPr>
        <p:txBody>
          <a:bodyPr vert="horz" lIns="91440" tIns="45720" rIns="91440" bIns="45720" rtlCol="0" anchor="ctr">
            <a:normAutofit/>
          </a:bodyPr>
          <a:lstStyle/>
          <a:p>
            <a:r>
              <a:rPr lang="en-US" b="1" dirty="0"/>
              <a:t>Planning for the Future Governance of Your Library </a:t>
            </a:r>
          </a:p>
        </p:txBody>
      </p:sp>
      <p:sp>
        <p:nvSpPr>
          <p:cNvPr id="7" name="Rectangle 6">
            <a:extLst>
              <a:ext uri="{FF2B5EF4-FFF2-40B4-BE49-F238E27FC236}">
                <a16:creationId xmlns:a16="http://schemas.microsoft.com/office/drawing/2014/main" id="{857AE427-3D57-433F-AF7F-3CE410D53B3C}"/>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67F9D9-BF7A-4ABB-A4BA-E85D788B7614}"/>
              </a:ext>
            </a:extLst>
          </p:cNvPr>
          <p:cNvSpPr txBox="1"/>
          <p:nvPr/>
        </p:nvSpPr>
        <p:spPr>
          <a:xfrm>
            <a:off x="7847915" y="1545234"/>
            <a:ext cx="4030825" cy="3170099"/>
          </a:xfrm>
          <a:prstGeom prst="rect">
            <a:avLst/>
          </a:prstGeom>
          <a:noFill/>
        </p:spPr>
        <p:txBody>
          <a:bodyPr wrap="square" rtlCol="0">
            <a:spAutoFit/>
          </a:bodyPr>
          <a:lstStyle/>
          <a:p>
            <a:r>
              <a:rPr lang="en-US" sz="5000" b="1" dirty="0">
                <a:solidFill>
                  <a:schemeClr val="bg1"/>
                </a:solidFill>
              </a:rPr>
              <a:t>Planning for the Future Governance of Your Library </a:t>
            </a:r>
            <a:endParaRPr lang="en-US" sz="5000" dirty="0">
              <a:solidFill>
                <a:schemeClr val="bg1"/>
              </a:solidFill>
            </a:endParaRPr>
          </a:p>
        </p:txBody>
      </p:sp>
      <p:sp>
        <p:nvSpPr>
          <p:cNvPr id="9" name="TextBox 8">
            <a:extLst>
              <a:ext uri="{FF2B5EF4-FFF2-40B4-BE49-F238E27FC236}">
                <a16:creationId xmlns:a16="http://schemas.microsoft.com/office/drawing/2014/main" id="{C3401500-343E-4E78-9309-B93737129F6D}"/>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https://www.flickr.com/photos/mscaprikell/5966121</a:t>
            </a:r>
          </a:p>
        </p:txBody>
      </p:sp>
    </p:spTree>
    <p:extLst>
      <p:ext uri="{BB962C8B-B14F-4D97-AF65-F5344CB8AC3E}">
        <p14:creationId xmlns:p14="http://schemas.microsoft.com/office/powerpoint/2010/main" val="3627663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beach&#10;&#10;Description generated with very high confidence">
            <a:extLst>
              <a:ext uri="{FF2B5EF4-FFF2-40B4-BE49-F238E27FC236}">
                <a16:creationId xmlns:a16="http://schemas.microsoft.com/office/drawing/2014/main" id="{8BEF167E-82E6-4E2D-8A03-884E696A9A22}"/>
              </a:ext>
            </a:extLst>
          </p:cNvPr>
          <p:cNvPicPr>
            <a:picLocks noChangeAspect="1"/>
          </p:cNvPicPr>
          <p:nvPr/>
        </p:nvPicPr>
        <p:blipFill rotWithShape="1">
          <a:blip r:embed="rId3">
            <a:extLst>
              <a:ext uri="{28A0092B-C50C-407E-A947-70E740481C1C}">
                <a14:useLocalDpi xmlns:a14="http://schemas.microsoft.com/office/drawing/2010/main" val="0"/>
              </a:ext>
            </a:extLst>
          </a:blip>
          <a:srcRect l="15413" r="11250" b="-1"/>
          <a:stretch/>
        </p:blipFill>
        <p:spPr>
          <a:xfrm>
            <a:off x="20" y="10"/>
            <a:ext cx="7534636" cy="6857990"/>
          </a:xfrm>
          <a:prstGeom prst="rect">
            <a:avLst/>
          </a:prstGeom>
        </p:spPr>
      </p:pic>
      <p:sp>
        <p:nvSpPr>
          <p:cNvPr id="7" name="Rectangle 6">
            <a:extLst>
              <a:ext uri="{FF2B5EF4-FFF2-40B4-BE49-F238E27FC236}">
                <a16:creationId xmlns:a16="http://schemas.microsoft.com/office/drawing/2014/main" id="{8D8E57B2-6AB0-4FD6-99E4-96A26B221432}"/>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F744F07-2DA6-424B-80CF-FF90AC7FBA6A}"/>
              </a:ext>
            </a:extLst>
          </p:cNvPr>
          <p:cNvSpPr txBox="1"/>
          <p:nvPr/>
        </p:nvSpPr>
        <p:spPr>
          <a:xfrm>
            <a:off x="7847915" y="1004059"/>
            <a:ext cx="4030825" cy="3939540"/>
          </a:xfrm>
          <a:prstGeom prst="rect">
            <a:avLst/>
          </a:prstGeom>
          <a:noFill/>
        </p:spPr>
        <p:txBody>
          <a:bodyPr wrap="square" rtlCol="0">
            <a:spAutoFit/>
          </a:bodyPr>
          <a:lstStyle/>
          <a:p>
            <a:r>
              <a:rPr lang="en-US" sz="5000" b="1" dirty="0">
                <a:solidFill>
                  <a:schemeClr val="bg1"/>
                </a:solidFill>
              </a:rPr>
              <a:t>What are the Skills, Talents, &amp; Attributes that Our Board Needs? </a:t>
            </a:r>
            <a:endParaRPr lang="en-US" sz="5000" dirty="0">
              <a:solidFill>
                <a:schemeClr val="bg1"/>
              </a:solidFill>
            </a:endParaRPr>
          </a:p>
        </p:txBody>
      </p:sp>
      <p:sp>
        <p:nvSpPr>
          <p:cNvPr id="12" name="TextBox 11">
            <a:extLst>
              <a:ext uri="{FF2B5EF4-FFF2-40B4-BE49-F238E27FC236}">
                <a16:creationId xmlns:a16="http://schemas.microsoft.com/office/drawing/2014/main" id="{5D2D61E9-C527-4A9C-B8AE-081E29907486}"/>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https://www.flickr.com/photos/jenniferwilliams/7289560470</a:t>
            </a:r>
          </a:p>
        </p:txBody>
      </p:sp>
    </p:spTree>
    <p:extLst>
      <p:ext uri="{BB962C8B-B14F-4D97-AF65-F5344CB8AC3E}">
        <p14:creationId xmlns:p14="http://schemas.microsoft.com/office/powerpoint/2010/main" val="4258749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 holding a pair of sunglasses&#10;&#10;Description generated with high confidence">
            <a:extLst>
              <a:ext uri="{FF2B5EF4-FFF2-40B4-BE49-F238E27FC236}">
                <a16:creationId xmlns:a16="http://schemas.microsoft.com/office/drawing/2014/main" id="{8BCFADD8-A237-4C30-977D-C1CA1064045E}"/>
              </a:ext>
            </a:extLst>
          </p:cNvPr>
          <p:cNvPicPr>
            <a:picLocks noChangeAspect="1"/>
          </p:cNvPicPr>
          <p:nvPr/>
        </p:nvPicPr>
        <p:blipFill rotWithShape="1">
          <a:blip r:embed="rId3">
            <a:extLst>
              <a:ext uri="{28A0092B-C50C-407E-A947-70E740481C1C}">
                <a14:useLocalDpi xmlns:a14="http://schemas.microsoft.com/office/drawing/2010/main" val="0"/>
              </a:ext>
            </a:extLst>
          </a:blip>
          <a:srcRect l="14528" r="23672"/>
          <a:stretch/>
        </p:blipFill>
        <p:spPr>
          <a:xfrm>
            <a:off x="20" y="10"/>
            <a:ext cx="7534636" cy="6857990"/>
          </a:xfrm>
          <a:prstGeom prst="rect">
            <a:avLst/>
          </a:prstGeom>
        </p:spPr>
      </p:pic>
      <p:sp>
        <p:nvSpPr>
          <p:cNvPr id="9" name="Rectangle 8">
            <a:extLst>
              <a:ext uri="{FF2B5EF4-FFF2-40B4-BE49-F238E27FC236}">
                <a16:creationId xmlns:a16="http://schemas.microsoft.com/office/drawing/2014/main" id="{71C87061-1995-415D-8E35-B337E226C134}"/>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4D2D0B-E8F1-47D0-B094-DDC6CDE08E23}"/>
              </a:ext>
            </a:extLst>
          </p:cNvPr>
          <p:cNvSpPr txBox="1"/>
          <p:nvPr/>
        </p:nvSpPr>
        <p:spPr>
          <a:xfrm>
            <a:off x="7847915" y="1004059"/>
            <a:ext cx="4030825" cy="3939540"/>
          </a:xfrm>
          <a:prstGeom prst="rect">
            <a:avLst/>
          </a:prstGeom>
          <a:noFill/>
        </p:spPr>
        <p:txBody>
          <a:bodyPr wrap="square" rtlCol="0">
            <a:spAutoFit/>
          </a:bodyPr>
          <a:lstStyle/>
          <a:p>
            <a:r>
              <a:rPr lang="en-US" sz="5000" b="1" dirty="0">
                <a:solidFill>
                  <a:schemeClr val="bg1"/>
                </a:solidFill>
              </a:rPr>
              <a:t>How Do We Find People with these Skills, Talents, &amp; Attributes? </a:t>
            </a:r>
            <a:endParaRPr lang="en-US" sz="5000" dirty="0">
              <a:solidFill>
                <a:schemeClr val="bg1"/>
              </a:solidFill>
            </a:endParaRPr>
          </a:p>
        </p:txBody>
      </p:sp>
      <p:sp>
        <p:nvSpPr>
          <p:cNvPr id="12" name="TextBox 11">
            <a:extLst>
              <a:ext uri="{FF2B5EF4-FFF2-40B4-BE49-F238E27FC236}">
                <a16:creationId xmlns:a16="http://schemas.microsoft.com/office/drawing/2014/main" id="{E2E65598-D677-4F4A-BA9F-2864FF3C8D75}"/>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https://www.flickr.com/photos/stevepj2009/6857101082</a:t>
            </a:r>
          </a:p>
        </p:txBody>
      </p:sp>
    </p:spTree>
    <p:extLst>
      <p:ext uri="{BB962C8B-B14F-4D97-AF65-F5344CB8AC3E}">
        <p14:creationId xmlns:p14="http://schemas.microsoft.com/office/powerpoint/2010/main" val="3638784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indoor, sitting, scissors&#10;&#10;Description generated with very high confidence">
            <a:extLst>
              <a:ext uri="{FF2B5EF4-FFF2-40B4-BE49-F238E27FC236}">
                <a16:creationId xmlns:a16="http://schemas.microsoft.com/office/drawing/2014/main" id="{71B2BA48-B862-4F7D-B2E1-E61093DB0E74}"/>
              </a:ext>
            </a:extLst>
          </p:cNvPr>
          <p:cNvPicPr>
            <a:picLocks noChangeAspect="1"/>
          </p:cNvPicPr>
          <p:nvPr/>
        </p:nvPicPr>
        <p:blipFill rotWithShape="1">
          <a:blip r:embed="rId3">
            <a:extLst>
              <a:ext uri="{28A0092B-C50C-407E-A947-70E740481C1C}">
                <a14:useLocalDpi xmlns:a14="http://schemas.microsoft.com/office/drawing/2010/main" val="0"/>
              </a:ext>
            </a:extLst>
          </a:blip>
          <a:srcRect l="13450" t="1" r="13213" b="-3"/>
          <a:stretch/>
        </p:blipFill>
        <p:spPr>
          <a:xfrm>
            <a:off x="20" y="10"/>
            <a:ext cx="7534636" cy="6857990"/>
          </a:xfrm>
          <a:prstGeom prst="rect">
            <a:avLst/>
          </a:prstGeom>
        </p:spPr>
      </p:pic>
      <p:sp>
        <p:nvSpPr>
          <p:cNvPr id="13" name="Rectangle 12">
            <a:extLst>
              <a:ext uri="{FF2B5EF4-FFF2-40B4-BE49-F238E27FC236}">
                <a16:creationId xmlns:a16="http://schemas.microsoft.com/office/drawing/2014/main" id="{AD4E5E5F-120F-48E1-BE7B-68DCDC6239F4}"/>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7E882B-82C4-41DA-8C56-9A2BEC41004B}"/>
              </a:ext>
            </a:extLst>
          </p:cNvPr>
          <p:cNvSpPr txBox="1"/>
          <p:nvPr/>
        </p:nvSpPr>
        <p:spPr>
          <a:xfrm>
            <a:off x="7847915" y="1004059"/>
            <a:ext cx="4030825" cy="3939540"/>
          </a:xfrm>
          <a:prstGeom prst="rect">
            <a:avLst/>
          </a:prstGeom>
          <a:noFill/>
        </p:spPr>
        <p:txBody>
          <a:bodyPr wrap="square" rtlCol="0">
            <a:spAutoFit/>
          </a:bodyPr>
          <a:lstStyle/>
          <a:p>
            <a:r>
              <a:rPr lang="en-US" sz="5000" b="1" dirty="0">
                <a:solidFill>
                  <a:schemeClr val="bg1"/>
                </a:solidFill>
              </a:rPr>
              <a:t>Once We’ve Found Them, How Do We Attract Them to the Board? </a:t>
            </a:r>
            <a:endParaRPr lang="en-US" sz="5000" dirty="0">
              <a:solidFill>
                <a:schemeClr val="bg1"/>
              </a:solidFill>
            </a:endParaRPr>
          </a:p>
        </p:txBody>
      </p:sp>
      <p:sp>
        <p:nvSpPr>
          <p:cNvPr id="15" name="TextBox 14">
            <a:extLst>
              <a:ext uri="{FF2B5EF4-FFF2-40B4-BE49-F238E27FC236}">
                <a16:creationId xmlns:a16="http://schemas.microsoft.com/office/drawing/2014/main" id="{45BF8B0F-BCC6-4E3C-96AB-0385F8E94713}"/>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https://www.flickr.com/photos/brendan-c/5388970247</a:t>
            </a:r>
          </a:p>
        </p:txBody>
      </p:sp>
    </p:spTree>
    <p:extLst>
      <p:ext uri="{BB962C8B-B14F-4D97-AF65-F5344CB8AC3E}">
        <p14:creationId xmlns:p14="http://schemas.microsoft.com/office/powerpoint/2010/main" val="495077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3CDFA2-AB8D-478A-B672-BF4186F6F346}"/>
              </a:ext>
            </a:extLst>
          </p:cNvPr>
          <p:cNvSpPr/>
          <p:nvPr/>
        </p:nvSpPr>
        <p:spPr>
          <a:xfrm>
            <a:off x="0" y="0"/>
            <a:ext cx="58782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644199-F08B-4FED-B71C-D9528FA9A5D2}"/>
              </a:ext>
            </a:extLst>
          </p:cNvPr>
          <p:cNvPicPr>
            <a:picLocks noChangeAspect="1"/>
          </p:cNvPicPr>
          <p:nvPr/>
        </p:nvPicPr>
        <p:blipFill rotWithShape="1">
          <a:blip r:embed="rId3"/>
          <a:srcRect l="9220" t="15514" r="55843" b="6898"/>
          <a:stretch/>
        </p:blipFill>
        <p:spPr>
          <a:xfrm>
            <a:off x="304799" y="171450"/>
            <a:ext cx="5105401" cy="6374494"/>
          </a:xfrm>
          <a:prstGeom prst="rect">
            <a:avLst/>
          </a:prstGeom>
        </p:spPr>
      </p:pic>
      <p:sp>
        <p:nvSpPr>
          <p:cNvPr id="12" name="Title 1">
            <a:extLst>
              <a:ext uri="{FF2B5EF4-FFF2-40B4-BE49-F238E27FC236}">
                <a16:creationId xmlns:a16="http://schemas.microsoft.com/office/drawing/2014/main" id="{F440D824-4D39-4275-8A3A-96D62428EFC0}"/>
              </a:ext>
            </a:extLst>
          </p:cNvPr>
          <p:cNvSpPr>
            <a:spLocks noGrp="1"/>
          </p:cNvSpPr>
          <p:nvPr>
            <p:ph type="title"/>
          </p:nvPr>
        </p:nvSpPr>
        <p:spPr>
          <a:xfrm>
            <a:off x="6031150" y="171448"/>
            <a:ext cx="5741750" cy="6248401"/>
          </a:xfrm>
        </p:spPr>
        <p:txBody>
          <a:bodyPr>
            <a:normAutofit/>
          </a:bodyPr>
          <a:lstStyle/>
          <a:p>
            <a:pPr algn="ctr"/>
            <a:r>
              <a:rPr lang="en-US" sz="6500" b="1" dirty="0">
                <a:solidFill>
                  <a:schemeClr val="accent4"/>
                </a:solidFill>
              </a:rPr>
              <a:t>United for Libraries </a:t>
            </a:r>
            <a:br>
              <a:rPr lang="en-US" sz="6500" b="1" dirty="0">
                <a:solidFill>
                  <a:schemeClr val="accent4"/>
                </a:solidFill>
              </a:rPr>
            </a:br>
            <a:br>
              <a:rPr lang="en-US" sz="6500" b="1" dirty="0">
                <a:solidFill>
                  <a:schemeClr val="accent4"/>
                </a:solidFill>
              </a:rPr>
            </a:br>
            <a:r>
              <a:rPr lang="en-US" sz="5400" dirty="0">
                <a:solidFill>
                  <a:schemeClr val="accent4"/>
                </a:solidFill>
              </a:rPr>
              <a:t>www.ala.org/united</a:t>
            </a:r>
            <a:br>
              <a:rPr lang="en-US" sz="6500" b="1" dirty="0">
                <a:solidFill>
                  <a:schemeClr val="accent4"/>
                </a:solidFill>
              </a:rPr>
            </a:br>
            <a:endParaRPr lang="en-US" sz="6500" b="1" dirty="0">
              <a:solidFill>
                <a:schemeClr val="accent4"/>
              </a:solidFill>
            </a:endParaRPr>
          </a:p>
        </p:txBody>
      </p:sp>
    </p:spTree>
    <p:extLst>
      <p:ext uri="{BB962C8B-B14F-4D97-AF65-F5344CB8AC3E}">
        <p14:creationId xmlns:p14="http://schemas.microsoft.com/office/powerpoint/2010/main" val="3863698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957852-5607-4C05-BE6F-CE942A19FEC8}"/>
              </a:ext>
            </a:extLst>
          </p:cNvPr>
          <p:cNvSpPr/>
          <p:nvPr/>
        </p:nvSpPr>
        <p:spPr>
          <a:xfrm>
            <a:off x="0" y="0"/>
            <a:ext cx="58782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440D824-4D39-4275-8A3A-96D62428EFC0}"/>
              </a:ext>
            </a:extLst>
          </p:cNvPr>
          <p:cNvSpPr>
            <a:spLocks noGrp="1"/>
          </p:cNvSpPr>
          <p:nvPr>
            <p:ph type="title"/>
          </p:nvPr>
        </p:nvSpPr>
        <p:spPr>
          <a:xfrm>
            <a:off x="6031150" y="171448"/>
            <a:ext cx="5741750" cy="6248401"/>
          </a:xfrm>
        </p:spPr>
        <p:txBody>
          <a:bodyPr>
            <a:normAutofit/>
          </a:bodyPr>
          <a:lstStyle/>
          <a:p>
            <a:pPr algn="ctr"/>
            <a:r>
              <a:rPr lang="en-US" sz="6500" b="1">
                <a:solidFill>
                  <a:schemeClr val="accent4"/>
                </a:solidFill>
              </a:rPr>
              <a:t>United for Libraries </a:t>
            </a:r>
            <a:br>
              <a:rPr lang="en-US" sz="6500" b="1">
                <a:solidFill>
                  <a:schemeClr val="accent4"/>
                </a:solidFill>
              </a:rPr>
            </a:br>
            <a:br>
              <a:rPr lang="en-US" sz="6500" b="1">
                <a:solidFill>
                  <a:schemeClr val="accent4"/>
                </a:solidFill>
              </a:rPr>
            </a:br>
            <a:r>
              <a:rPr lang="en-US" sz="5400">
                <a:solidFill>
                  <a:schemeClr val="accent4"/>
                </a:solidFill>
              </a:rPr>
              <a:t>www.ala.org/united</a:t>
            </a:r>
            <a:br>
              <a:rPr lang="en-US" sz="6500" b="1">
                <a:solidFill>
                  <a:schemeClr val="accent4"/>
                </a:solidFill>
              </a:rPr>
            </a:br>
            <a:endParaRPr lang="en-US" sz="6500" b="1" dirty="0">
              <a:solidFill>
                <a:schemeClr val="accent4"/>
              </a:solidFill>
            </a:endParaRPr>
          </a:p>
        </p:txBody>
      </p:sp>
      <p:pic>
        <p:nvPicPr>
          <p:cNvPr id="4" name="Picture 3">
            <a:extLst>
              <a:ext uri="{FF2B5EF4-FFF2-40B4-BE49-F238E27FC236}">
                <a16:creationId xmlns:a16="http://schemas.microsoft.com/office/drawing/2014/main" id="{A8F78229-BCA5-42F9-A869-8C05BC9F2544}"/>
              </a:ext>
            </a:extLst>
          </p:cNvPr>
          <p:cNvPicPr>
            <a:picLocks noChangeAspect="1"/>
          </p:cNvPicPr>
          <p:nvPr/>
        </p:nvPicPr>
        <p:blipFill rotWithShape="1">
          <a:blip r:embed="rId3"/>
          <a:srcRect l="8517" t="17375" r="56443" b="9836"/>
          <a:stretch/>
        </p:blipFill>
        <p:spPr>
          <a:xfrm>
            <a:off x="159025" y="315084"/>
            <a:ext cx="5312861" cy="6204985"/>
          </a:xfrm>
          <a:prstGeom prst="rect">
            <a:avLst/>
          </a:prstGeom>
        </p:spPr>
      </p:pic>
    </p:spTree>
    <p:extLst>
      <p:ext uri="{BB962C8B-B14F-4D97-AF65-F5344CB8AC3E}">
        <p14:creationId xmlns:p14="http://schemas.microsoft.com/office/powerpoint/2010/main" val="113264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530E-7007-4737-8499-B0AC8BBE1BB2}"/>
              </a:ext>
            </a:extLst>
          </p:cNvPr>
          <p:cNvSpPr>
            <a:spLocks noGrp="1"/>
          </p:cNvSpPr>
          <p:nvPr>
            <p:ph type="title"/>
          </p:nvPr>
        </p:nvSpPr>
        <p:spPr/>
        <p:txBody>
          <a:bodyPr/>
          <a:lstStyle/>
          <a:p>
            <a:pPr algn="ctr"/>
            <a:r>
              <a:rPr lang="en-US" b="1" dirty="0">
                <a:solidFill>
                  <a:schemeClr val="accent4"/>
                </a:solidFill>
              </a:rPr>
              <a:t>Director Basic Tasks – Daily Management</a:t>
            </a:r>
          </a:p>
        </p:txBody>
      </p:sp>
      <p:sp>
        <p:nvSpPr>
          <p:cNvPr id="4" name="TextBox 3">
            <a:extLst>
              <a:ext uri="{FF2B5EF4-FFF2-40B4-BE49-F238E27FC236}">
                <a16:creationId xmlns:a16="http://schemas.microsoft.com/office/drawing/2014/main" id="{6ED28EE1-AF11-4036-9EB9-2D90498E31CB}"/>
              </a:ext>
            </a:extLst>
          </p:cNvPr>
          <p:cNvSpPr txBox="1"/>
          <p:nvPr/>
        </p:nvSpPr>
        <p:spPr>
          <a:xfrm>
            <a:off x="605053" y="1690688"/>
            <a:ext cx="10748747"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Daily operations &amp; budget management</a:t>
            </a:r>
          </a:p>
        </p:txBody>
      </p:sp>
      <p:sp>
        <p:nvSpPr>
          <p:cNvPr id="5" name="TextBox 4">
            <a:extLst>
              <a:ext uri="{FF2B5EF4-FFF2-40B4-BE49-F238E27FC236}">
                <a16:creationId xmlns:a16="http://schemas.microsoft.com/office/drawing/2014/main" id="{3A20174F-EB32-412E-99A1-F92EDD5C9DFD}"/>
              </a:ext>
            </a:extLst>
          </p:cNvPr>
          <p:cNvSpPr txBox="1"/>
          <p:nvPr/>
        </p:nvSpPr>
        <p:spPr>
          <a:xfrm>
            <a:off x="605052" y="2244686"/>
            <a:ext cx="10174357"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Hire, train, supervise, &amp; fire staff</a:t>
            </a:r>
          </a:p>
        </p:txBody>
      </p:sp>
      <p:sp>
        <p:nvSpPr>
          <p:cNvPr id="6" name="TextBox 5">
            <a:extLst>
              <a:ext uri="{FF2B5EF4-FFF2-40B4-BE49-F238E27FC236}">
                <a16:creationId xmlns:a16="http://schemas.microsoft.com/office/drawing/2014/main" id="{955DBAB8-498C-4E68-8EB4-98EE175CB4B3}"/>
              </a:ext>
            </a:extLst>
          </p:cNvPr>
          <p:cNvSpPr txBox="1"/>
          <p:nvPr/>
        </p:nvSpPr>
        <p:spPr>
          <a:xfrm>
            <a:off x="605051" y="2798684"/>
            <a:ext cx="10174357"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Connect public with information</a:t>
            </a:r>
          </a:p>
        </p:txBody>
      </p:sp>
      <p:sp>
        <p:nvSpPr>
          <p:cNvPr id="7" name="TextBox 6">
            <a:extLst>
              <a:ext uri="{FF2B5EF4-FFF2-40B4-BE49-F238E27FC236}">
                <a16:creationId xmlns:a16="http://schemas.microsoft.com/office/drawing/2014/main" id="{B100F068-C84B-4787-A88D-3620CC06D294}"/>
              </a:ext>
            </a:extLst>
          </p:cNvPr>
          <p:cNvSpPr txBox="1"/>
          <p:nvPr/>
        </p:nvSpPr>
        <p:spPr>
          <a:xfrm>
            <a:off x="605049" y="3352682"/>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Select materials</a:t>
            </a:r>
          </a:p>
        </p:txBody>
      </p:sp>
      <p:sp>
        <p:nvSpPr>
          <p:cNvPr id="8" name="TextBox 7">
            <a:extLst>
              <a:ext uri="{FF2B5EF4-FFF2-40B4-BE49-F238E27FC236}">
                <a16:creationId xmlns:a16="http://schemas.microsoft.com/office/drawing/2014/main" id="{26069EEB-6B75-46D5-BED0-7F2ABA0B1C25}"/>
              </a:ext>
            </a:extLst>
          </p:cNvPr>
          <p:cNvSpPr txBox="1"/>
          <p:nvPr/>
        </p:nvSpPr>
        <p:spPr>
          <a:xfrm>
            <a:off x="605049" y="3906680"/>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Track materials &amp; members</a:t>
            </a:r>
          </a:p>
        </p:txBody>
      </p:sp>
      <p:sp>
        <p:nvSpPr>
          <p:cNvPr id="9" name="TextBox 8">
            <a:extLst>
              <a:ext uri="{FF2B5EF4-FFF2-40B4-BE49-F238E27FC236}">
                <a16:creationId xmlns:a16="http://schemas.microsoft.com/office/drawing/2014/main" id="{D8181702-F4E8-4F45-83DC-9CB080126CDA}"/>
              </a:ext>
            </a:extLst>
          </p:cNvPr>
          <p:cNvSpPr txBox="1"/>
          <p:nvPr/>
        </p:nvSpPr>
        <p:spPr>
          <a:xfrm>
            <a:off x="605049" y="4460678"/>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Implement policies</a:t>
            </a:r>
          </a:p>
        </p:txBody>
      </p:sp>
      <p:sp>
        <p:nvSpPr>
          <p:cNvPr id="10" name="TextBox 9">
            <a:extLst>
              <a:ext uri="{FF2B5EF4-FFF2-40B4-BE49-F238E27FC236}">
                <a16:creationId xmlns:a16="http://schemas.microsoft.com/office/drawing/2014/main" id="{418ED517-2461-4483-87D8-7C05E85D7F9A}"/>
              </a:ext>
            </a:extLst>
          </p:cNvPr>
          <p:cNvSpPr txBox="1"/>
          <p:nvPr/>
        </p:nvSpPr>
        <p:spPr>
          <a:xfrm>
            <a:off x="605048" y="5014676"/>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Keep &amp; report statistics </a:t>
            </a:r>
          </a:p>
        </p:txBody>
      </p:sp>
      <p:sp>
        <p:nvSpPr>
          <p:cNvPr id="11" name="TextBox 10">
            <a:extLst>
              <a:ext uri="{FF2B5EF4-FFF2-40B4-BE49-F238E27FC236}">
                <a16:creationId xmlns:a16="http://schemas.microsoft.com/office/drawing/2014/main" id="{718F2565-74D4-4405-B2A5-0097E7F5D292}"/>
              </a:ext>
            </a:extLst>
          </p:cNvPr>
          <p:cNvSpPr txBox="1"/>
          <p:nvPr/>
        </p:nvSpPr>
        <p:spPr>
          <a:xfrm>
            <a:off x="605048" y="5568674"/>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Inform board of trends &amp; local implications</a:t>
            </a:r>
          </a:p>
        </p:txBody>
      </p:sp>
      <p:sp>
        <p:nvSpPr>
          <p:cNvPr id="13" name="TextBox 12">
            <a:extLst>
              <a:ext uri="{FF2B5EF4-FFF2-40B4-BE49-F238E27FC236}">
                <a16:creationId xmlns:a16="http://schemas.microsoft.com/office/drawing/2014/main" id="{582C3675-C878-442E-B6C6-BF0A39A8FC28}"/>
              </a:ext>
            </a:extLst>
          </p:cNvPr>
          <p:cNvSpPr txBox="1"/>
          <p:nvPr/>
        </p:nvSpPr>
        <p:spPr>
          <a:xfrm>
            <a:off x="605048" y="6122672"/>
            <a:ext cx="10613339" cy="553998"/>
          </a:xfrm>
          <a:prstGeom prst="rect">
            <a:avLst/>
          </a:prstGeom>
          <a:noFill/>
        </p:spPr>
        <p:txBody>
          <a:bodyPr wrap="square" rtlCol="0">
            <a:spAutoFit/>
          </a:bodyPr>
          <a:lstStyle/>
          <a:p>
            <a:pPr marL="457200" indent="-365760">
              <a:buFont typeface="Arial" panose="020B0604020202020204" pitchFamily="34" charset="0"/>
              <a:buChar char="•"/>
            </a:pPr>
            <a:r>
              <a:rPr lang="en-US" sz="3000" dirty="0">
                <a:solidFill>
                  <a:schemeClr val="bg1"/>
                </a:solidFill>
              </a:rPr>
              <a:t>Act as spokesperson at meetings &amp; with Press</a:t>
            </a:r>
          </a:p>
        </p:txBody>
      </p:sp>
      <p:pic>
        <p:nvPicPr>
          <p:cNvPr id="12" name="Picture 11" descr="A large tree in a field&#10;&#10;Description generated with very high confidence">
            <a:extLst>
              <a:ext uri="{FF2B5EF4-FFF2-40B4-BE49-F238E27FC236}">
                <a16:creationId xmlns:a16="http://schemas.microsoft.com/office/drawing/2014/main" id="{F37BE5CB-67C0-4674-872C-C957B78D002C}"/>
              </a:ext>
            </a:extLst>
          </p:cNvPr>
          <p:cNvPicPr>
            <a:picLocks noChangeAspect="1"/>
          </p:cNvPicPr>
          <p:nvPr/>
        </p:nvPicPr>
        <p:blipFill rotWithShape="1">
          <a:blip r:embed="rId3">
            <a:extLst>
              <a:ext uri="{28A0092B-C50C-407E-A947-70E740481C1C}">
                <a14:useLocalDpi xmlns:a14="http://schemas.microsoft.com/office/drawing/2010/main" val="0"/>
              </a:ext>
            </a:extLst>
          </a:blip>
          <a:srcRect l="2373" r="7976" b="6100"/>
          <a:stretch/>
        </p:blipFill>
        <p:spPr>
          <a:xfrm>
            <a:off x="7108922" y="2313922"/>
            <a:ext cx="4758610" cy="3185516"/>
          </a:xfrm>
          <a:prstGeom prst="rect">
            <a:avLst/>
          </a:prstGeom>
        </p:spPr>
      </p:pic>
    </p:spTree>
    <p:extLst>
      <p:ext uri="{BB962C8B-B14F-4D97-AF65-F5344CB8AC3E}">
        <p14:creationId xmlns:p14="http://schemas.microsoft.com/office/powerpoint/2010/main" val="235135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cake, man&#10;&#10;Description generated with very high confidence">
            <a:extLst>
              <a:ext uri="{FF2B5EF4-FFF2-40B4-BE49-F238E27FC236}">
                <a16:creationId xmlns:a16="http://schemas.microsoft.com/office/drawing/2014/main" id="{13C9B10B-73BC-4741-9615-8F5BA8B547EF}"/>
              </a:ext>
            </a:extLst>
          </p:cNvPr>
          <p:cNvPicPr>
            <a:picLocks noChangeAspect="1"/>
          </p:cNvPicPr>
          <p:nvPr/>
        </p:nvPicPr>
        <p:blipFill rotWithShape="1">
          <a:blip r:embed="rId3">
            <a:extLst>
              <a:ext uri="{28A0092B-C50C-407E-A947-70E740481C1C}">
                <a14:useLocalDpi xmlns:a14="http://schemas.microsoft.com/office/drawing/2010/main" val="0"/>
              </a:ext>
            </a:extLst>
          </a:blip>
          <a:srcRect l="23235" r="3428" b="-1"/>
          <a:stretch/>
        </p:blipFill>
        <p:spPr>
          <a:xfrm>
            <a:off x="20" y="10"/>
            <a:ext cx="7534636" cy="6857990"/>
          </a:xfrm>
          <a:prstGeom prst="rect">
            <a:avLst/>
          </a:prstGeom>
        </p:spPr>
      </p:pic>
      <p:sp>
        <p:nvSpPr>
          <p:cNvPr id="9" name="Rectangle 8">
            <a:extLst>
              <a:ext uri="{FF2B5EF4-FFF2-40B4-BE49-F238E27FC236}">
                <a16:creationId xmlns:a16="http://schemas.microsoft.com/office/drawing/2014/main" id="{E7449813-4D36-4CBB-B078-108A56446435}"/>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A19CC2-1BC2-4B0C-A56A-34765CED2578}"/>
              </a:ext>
            </a:extLst>
          </p:cNvPr>
          <p:cNvSpPr txBox="1"/>
          <p:nvPr/>
        </p:nvSpPr>
        <p:spPr>
          <a:xfrm>
            <a:off x="7847915" y="1004059"/>
            <a:ext cx="4030825" cy="3170099"/>
          </a:xfrm>
          <a:prstGeom prst="rect">
            <a:avLst/>
          </a:prstGeom>
          <a:noFill/>
        </p:spPr>
        <p:txBody>
          <a:bodyPr wrap="square" rtlCol="0">
            <a:spAutoFit/>
          </a:bodyPr>
          <a:lstStyle/>
          <a:p>
            <a:r>
              <a:rPr lang="en-US" sz="5000" b="1" dirty="0">
                <a:solidFill>
                  <a:schemeClr val="bg1"/>
                </a:solidFill>
              </a:rPr>
              <a:t>Job Descriptions for Board Officers</a:t>
            </a:r>
            <a:endParaRPr lang="en-US" sz="5000" dirty="0">
              <a:solidFill>
                <a:schemeClr val="bg1"/>
              </a:solidFill>
            </a:endParaRPr>
          </a:p>
        </p:txBody>
      </p:sp>
      <p:sp>
        <p:nvSpPr>
          <p:cNvPr id="12" name="TextBox 11">
            <a:extLst>
              <a:ext uri="{FF2B5EF4-FFF2-40B4-BE49-F238E27FC236}">
                <a16:creationId xmlns:a16="http://schemas.microsoft.com/office/drawing/2014/main" id="{6DD08AC0-8279-4308-A08C-06F88A0D1F91}"/>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https://www.flickr.com/photos/29792566@N08/6140852961</a:t>
            </a:r>
          </a:p>
        </p:txBody>
      </p:sp>
    </p:spTree>
    <p:extLst>
      <p:ext uri="{BB962C8B-B14F-4D97-AF65-F5344CB8AC3E}">
        <p14:creationId xmlns:p14="http://schemas.microsoft.com/office/powerpoint/2010/main" val="631379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B03C10A9-7E60-4C05-8CFD-CFF160EED06C}"/>
              </a:ext>
            </a:extLst>
          </p:cNvPr>
          <p:cNvPicPr>
            <a:picLocks noChangeAspect="1"/>
          </p:cNvPicPr>
          <p:nvPr/>
        </p:nvPicPr>
        <p:blipFill rotWithShape="1">
          <a:blip r:embed="rId3">
            <a:extLst>
              <a:ext uri="{28A0092B-C50C-407E-A947-70E740481C1C}">
                <a14:useLocalDpi xmlns:a14="http://schemas.microsoft.com/office/drawing/2010/main" val="0"/>
              </a:ext>
            </a:extLst>
          </a:blip>
          <a:srcRect l="26664" r="-1" b="-1"/>
          <a:stretch/>
        </p:blipFill>
        <p:spPr>
          <a:xfrm>
            <a:off x="20" y="10"/>
            <a:ext cx="7534636" cy="6857990"/>
          </a:xfrm>
          <a:prstGeom prst="rect">
            <a:avLst/>
          </a:prstGeom>
        </p:spPr>
      </p:pic>
      <p:sp>
        <p:nvSpPr>
          <p:cNvPr id="9" name="Rectangle 8">
            <a:extLst>
              <a:ext uri="{FF2B5EF4-FFF2-40B4-BE49-F238E27FC236}">
                <a16:creationId xmlns:a16="http://schemas.microsoft.com/office/drawing/2014/main" id="{166D5506-71F3-40A6-BD10-04327D9B1A6B}"/>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6FEFFF5-9E10-454E-AD75-20C6988E9512}"/>
              </a:ext>
            </a:extLst>
          </p:cNvPr>
          <p:cNvSpPr txBox="1"/>
          <p:nvPr/>
        </p:nvSpPr>
        <p:spPr>
          <a:xfrm>
            <a:off x="7847915" y="1004059"/>
            <a:ext cx="4030825" cy="2400657"/>
          </a:xfrm>
          <a:prstGeom prst="rect">
            <a:avLst/>
          </a:prstGeom>
          <a:noFill/>
        </p:spPr>
        <p:txBody>
          <a:bodyPr wrap="square" rtlCol="0">
            <a:spAutoFit/>
          </a:bodyPr>
          <a:lstStyle/>
          <a:p>
            <a:r>
              <a:rPr lang="en-US" sz="5000" b="1" dirty="0">
                <a:solidFill>
                  <a:schemeClr val="bg1"/>
                </a:solidFill>
              </a:rPr>
              <a:t>Calendar Detailing Yearly Tasks</a:t>
            </a:r>
            <a:endParaRPr lang="en-US" sz="5000" dirty="0">
              <a:solidFill>
                <a:schemeClr val="bg1"/>
              </a:solidFill>
            </a:endParaRPr>
          </a:p>
        </p:txBody>
      </p:sp>
      <p:sp>
        <p:nvSpPr>
          <p:cNvPr id="12" name="TextBox 11">
            <a:extLst>
              <a:ext uri="{FF2B5EF4-FFF2-40B4-BE49-F238E27FC236}">
                <a16:creationId xmlns:a16="http://schemas.microsoft.com/office/drawing/2014/main" id="{451FB671-C3BD-43AF-B8DD-734652ED1620}"/>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https://www.flickr.com/photos/dafnecholet/5374200948</a:t>
            </a:r>
          </a:p>
        </p:txBody>
      </p:sp>
    </p:spTree>
    <p:extLst>
      <p:ext uri="{BB962C8B-B14F-4D97-AF65-F5344CB8AC3E}">
        <p14:creationId xmlns:p14="http://schemas.microsoft.com/office/powerpoint/2010/main" val="4280450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table&#10;&#10;Description generated with high confidence">
            <a:extLst>
              <a:ext uri="{FF2B5EF4-FFF2-40B4-BE49-F238E27FC236}">
                <a16:creationId xmlns:a16="http://schemas.microsoft.com/office/drawing/2014/main" id="{B61EBFD5-0E9E-4A5A-B2D8-F630B81B0678}"/>
              </a:ext>
            </a:extLst>
          </p:cNvPr>
          <p:cNvPicPr>
            <a:picLocks noChangeAspect="1"/>
          </p:cNvPicPr>
          <p:nvPr/>
        </p:nvPicPr>
        <p:blipFill rotWithShape="1">
          <a:blip r:embed="rId3">
            <a:extLst>
              <a:ext uri="{28A0092B-C50C-407E-A947-70E740481C1C}">
                <a14:useLocalDpi xmlns:a14="http://schemas.microsoft.com/office/drawing/2010/main" val="0"/>
              </a:ext>
            </a:extLst>
          </a:blip>
          <a:srcRect l="17600"/>
          <a:stretch/>
        </p:blipFill>
        <p:spPr>
          <a:xfrm>
            <a:off x="20" y="10"/>
            <a:ext cx="7534636" cy="6857990"/>
          </a:xfrm>
          <a:prstGeom prst="rect">
            <a:avLst/>
          </a:prstGeom>
        </p:spPr>
      </p:pic>
      <p:sp>
        <p:nvSpPr>
          <p:cNvPr id="9" name="Rectangle 8">
            <a:extLst>
              <a:ext uri="{FF2B5EF4-FFF2-40B4-BE49-F238E27FC236}">
                <a16:creationId xmlns:a16="http://schemas.microsoft.com/office/drawing/2014/main" id="{BE226A83-9EB3-4934-9431-BC7B67110F8D}"/>
              </a:ext>
            </a:extLst>
          </p:cNvPr>
          <p:cNvSpPr/>
          <p:nvPr/>
        </p:nvSpPr>
        <p:spPr>
          <a:xfrm>
            <a:off x="7534656" y="0"/>
            <a:ext cx="4657344"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1DE94DB-F99B-422C-ABE0-46DF069784EE}"/>
              </a:ext>
            </a:extLst>
          </p:cNvPr>
          <p:cNvSpPr txBox="1"/>
          <p:nvPr/>
        </p:nvSpPr>
        <p:spPr>
          <a:xfrm>
            <a:off x="7847915" y="1004059"/>
            <a:ext cx="4030825" cy="1631216"/>
          </a:xfrm>
          <a:prstGeom prst="rect">
            <a:avLst/>
          </a:prstGeom>
          <a:noFill/>
        </p:spPr>
        <p:txBody>
          <a:bodyPr wrap="square" rtlCol="0">
            <a:spAutoFit/>
          </a:bodyPr>
          <a:lstStyle/>
          <a:p>
            <a:r>
              <a:rPr lang="en-US" sz="5000" b="1" dirty="0">
                <a:solidFill>
                  <a:schemeClr val="bg1"/>
                </a:solidFill>
              </a:rPr>
              <a:t>Updated Bylaws</a:t>
            </a:r>
            <a:endParaRPr lang="en-US" sz="5000" dirty="0">
              <a:solidFill>
                <a:schemeClr val="bg1"/>
              </a:solidFill>
            </a:endParaRPr>
          </a:p>
        </p:txBody>
      </p:sp>
      <p:sp>
        <p:nvSpPr>
          <p:cNvPr id="12" name="TextBox 11">
            <a:extLst>
              <a:ext uri="{FF2B5EF4-FFF2-40B4-BE49-F238E27FC236}">
                <a16:creationId xmlns:a16="http://schemas.microsoft.com/office/drawing/2014/main" id="{C9A9B502-FEBB-45F0-B552-281A4749E41A}"/>
              </a:ext>
            </a:extLst>
          </p:cNvPr>
          <p:cNvSpPr txBox="1"/>
          <p:nvPr/>
        </p:nvSpPr>
        <p:spPr>
          <a:xfrm>
            <a:off x="7847915" y="5915057"/>
            <a:ext cx="4169914" cy="923330"/>
          </a:xfrm>
          <a:prstGeom prst="rect">
            <a:avLst/>
          </a:prstGeom>
          <a:noFill/>
        </p:spPr>
        <p:txBody>
          <a:bodyPr wrap="square" rtlCol="0">
            <a:spAutoFit/>
          </a:bodyPr>
          <a:lstStyle/>
          <a:p>
            <a:r>
              <a:rPr lang="en-US" dirty="0">
                <a:solidFill>
                  <a:schemeClr val="bg1"/>
                </a:solidFill>
              </a:rPr>
              <a:t>Source: https://www.flickr.com/photos/60588258@N00/3293465641</a:t>
            </a:r>
          </a:p>
        </p:txBody>
      </p:sp>
    </p:spTree>
    <p:extLst>
      <p:ext uri="{BB962C8B-B14F-4D97-AF65-F5344CB8AC3E}">
        <p14:creationId xmlns:p14="http://schemas.microsoft.com/office/powerpoint/2010/main" val="1320442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ll, outdoor&#10;&#10;Description generated with high confidence">
            <a:extLst>
              <a:ext uri="{FF2B5EF4-FFF2-40B4-BE49-F238E27FC236}">
                <a16:creationId xmlns:a16="http://schemas.microsoft.com/office/drawing/2014/main" id="{8679626E-5A51-42DC-9AC0-BD0AB2D7E138}"/>
              </a:ext>
            </a:extLst>
          </p:cNvPr>
          <p:cNvPicPr>
            <a:picLocks noChangeAspect="1"/>
          </p:cNvPicPr>
          <p:nvPr/>
        </p:nvPicPr>
        <p:blipFill rotWithShape="1">
          <a:blip r:embed="rId3">
            <a:extLst>
              <a:ext uri="{28A0092B-C50C-407E-A947-70E740481C1C}">
                <a14:useLocalDpi xmlns:a14="http://schemas.microsoft.com/office/drawing/2010/main" val="0"/>
              </a:ext>
            </a:extLst>
          </a:blip>
          <a:srcRect t="11834" b="13167"/>
          <a:stretch/>
        </p:blipFill>
        <p:spPr>
          <a:xfrm>
            <a:off x="20" y="10"/>
            <a:ext cx="12191980" cy="6857990"/>
          </a:xfrm>
          <a:prstGeom prst="rect">
            <a:avLst/>
          </a:prstGeom>
        </p:spPr>
      </p:pic>
      <p:sp>
        <p:nvSpPr>
          <p:cNvPr id="2" name="Title 1">
            <a:extLst>
              <a:ext uri="{FF2B5EF4-FFF2-40B4-BE49-F238E27FC236}">
                <a16:creationId xmlns:a16="http://schemas.microsoft.com/office/drawing/2014/main" id="{642DF992-D3A3-4871-AD25-BBC29E59051C}"/>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000" b="1" dirty="0">
                <a:solidFill>
                  <a:schemeClr val="accent4"/>
                </a:solidFill>
              </a:rPr>
              <a:t>What if your library director resigns?</a:t>
            </a:r>
          </a:p>
        </p:txBody>
      </p:sp>
      <p:sp>
        <p:nvSpPr>
          <p:cNvPr id="6" name="TextBox 5">
            <a:extLst>
              <a:ext uri="{FF2B5EF4-FFF2-40B4-BE49-F238E27FC236}">
                <a16:creationId xmlns:a16="http://schemas.microsoft.com/office/drawing/2014/main" id="{AB493951-5A0B-4B45-A5D5-68B3BDE61CC1}"/>
              </a:ext>
            </a:extLst>
          </p:cNvPr>
          <p:cNvSpPr txBox="1"/>
          <p:nvPr/>
        </p:nvSpPr>
        <p:spPr>
          <a:xfrm>
            <a:off x="5337110" y="6531429"/>
            <a:ext cx="7109927" cy="369332"/>
          </a:xfrm>
          <a:prstGeom prst="rect">
            <a:avLst/>
          </a:prstGeom>
          <a:noFill/>
        </p:spPr>
        <p:txBody>
          <a:bodyPr wrap="square" rtlCol="0">
            <a:spAutoFit/>
          </a:bodyPr>
          <a:lstStyle/>
          <a:p>
            <a:r>
              <a:rPr lang="en-US" dirty="0">
                <a:solidFill>
                  <a:schemeClr val="bg1"/>
                </a:solidFill>
              </a:rPr>
              <a:t>Source: https://www.flickr.com/photos/127226743@N02/26616054891</a:t>
            </a:r>
          </a:p>
        </p:txBody>
      </p:sp>
    </p:spTree>
    <p:extLst>
      <p:ext uri="{BB962C8B-B14F-4D97-AF65-F5344CB8AC3E}">
        <p14:creationId xmlns:p14="http://schemas.microsoft.com/office/powerpoint/2010/main" val="10592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6338455" y="280554"/>
            <a:ext cx="5631871" cy="6296891"/>
          </a:xfrm>
        </p:spPr>
        <p:txBody>
          <a:bodyPr vert="horz" lIns="91440" tIns="45720" rIns="91440" bIns="45720" rtlCol="0" anchor="b">
            <a:normAutofit fontScale="90000"/>
          </a:bodyPr>
          <a:lstStyle/>
          <a:p>
            <a:r>
              <a:rPr lang="en-US" sz="5000" b="1" dirty="0">
                <a:solidFill>
                  <a:schemeClr val="accent4"/>
                </a:solidFill>
              </a:rPr>
              <a:t>How do you know if Your Library</a:t>
            </a:r>
            <a:br>
              <a:rPr lang="en-US" sz="5000" b="1" dirty="0">
                <a:solidFill>
                  <a:schemeClr val="accent4"/>
                </a:solidFill>
              </a:rPr>
            </a:br>
            <a:r>
              <a:rPr lang="en-US" sz="5000" b="1" dirty="0">
                <a:solidFill>
                  <a:schemeClr val="accent4"/>
                </a:solidFill>
              </a:rPr>
              <a:t>meets the needs of its patrons?</a:t>
            </a:r>
            <a:br>
              <a:rPr lang="en-US" sz="4000" b="1" dirty="0">
                <a:solidFill>
                  <a:schemeClr val="accent4"/>
                </a:solidFill>
              </a:rPr>
            </a:br>
            <a:br>
              <a:rPr lang="en-US" sz="2800" b="1" dirty="0"/>
            </a:br>
            <a:br>
              <a:rPr lang="en-US" sz="4000" b="1" dirty="0"/>
            </a:br>
            <a:r>
              <a:rPr lang="en-US" sz="5000" b="1" dirty="0">
                <a:solidFill>
                  <a:schemeClr val="bg1"/>
                </a:solidFill>
              </a:rPr>
              <a:t>Community Needs Assessment as an Integral Part of  Strategic Planning</a:t>
            </a:r>
            <a:br>
              <a:rPr lang="en-US" sz="3800" b="1" dirty="0">
                <a:solidFill>
                  <a:schemeClr val="bg1"/>
                </a:solidFill>
              </a:rPr>
            </a:br>
            <a:endParaRPr lang="en-US" sz="3800" b="1" dirty="0">
              <a:solidFill>
                <a:schemeClr val="bg1"/>
              </a:solidFill>
            </a:endParaRPr>
          </a:p>
        </p:txBody>
      </p:sp>
      <p:pic>
        <p:nvPicPr>
          <p:cNvPr id="2050" name="Picture 2" descr="Image result for starksboro public library vt">
            <a:extLst>
              <a:ext uri="{FF2B5EF4-FFF2-40B4-BE49-F238E27FC236}">
                <a16:creationId xmlns:a16="http://schemas.microsoft.com/office/drawing/2014/main" id="{BE5C218E-6562-4D31-A436-57A74951E2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33" r="8394" b="-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290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4630882" y="394856"/>
            <a:ext cx="7561118" cy="6130636"/>
          </a:xfrm>
        </p:spPr>
        <p:txBody>
          <a:bodyPr>
            <a:normAutofit/>
          </a:bodyPr>
          <a:lstStyle/>
          <a:p>
            <a:pPr algn="ctr"/>
            <a:r>
              <a:rPr lang="en-US" sz="6000" b="1" dirty="0">
                <a:solidFill>
                  <a:schemeClr val="accent4"/>
                </a:solidFill>
              </a:rPr>
              <a:t>Initial Information Gathering:</a:t>
            </a:r>
            <a:br>
              <a:rPr lang="en-US" sz="6000" b="1" dirty="0">
                <a:solidFill>
                  <a:schemeClr val="accent4"/>
                </a:solidFill>
              </a:rPr>
            </a:br>
            <a:br>
              <a:rPr lang="en-US" sz="2500" b="1" dirty="0">
                <a:solidFill>
                  <a:schemeClr val="accent4"/>
                </a:solidFill>
              </a:rPr>
            </a:br>
            <a:r>
              <a:rPr lang="en-US" sz="6000" b="1" dirty="0">
                <a:solidFill>
                  <a:schemeClr val="accent4"/>
                </a:solidFill>
              </a:rPr>
              <a:t> </a:t>
            </a:r>
            <a:r>
              <a:rPr lang="en-US" sz="6000" b="1" dirty="0">
                <a:solidFill>
                  <a:schemeClr val="bg1"/>
                </a:solidFill>
              </a:rPr>
              <a:t>Community Assessments By Others </a:t>
            </a:r>
            <a:br>
              <a:rPr lang="en-US" sz="6000" b="1" dirty="0">
                <a:solidFill>
                  <a:schemeClr val="bg1"/>
                </a:solidFill>
              </a:rPr>
            </a:br>
            <a:r>
              <a:rPr lang="en-US" sz="6000" b="1" dirty="0">
                <a:solidFill>
                  <a:schemeClr val="bg1"/>
                </a:solidFill>
              </a:rPr>
              <a:t>&amp; Census Data</a:t>
            </a:r>
          </a:p>
        </p:txBody>
      </p:sp>
      <p:pic>
        <p:nvPicPr>
          <p:cNvPr id="4" name="Picture 3">
            <a:extLst>
              <a:ext uri="{FF2B5EF4-FFF2-40B4-BE49-F238E27FC236}">
                <a16:creationId xmlns:a16="http://schemas.microsoft.com/office/drawing/2014/main" id="{95FB6371-BAAF-441C-A0AF-7909FFEA67FB}"/>
              </a:ext>
            </a:extLst>
          </p:cNvPr>
          <p:cNvPicPr>
            <a:picLocks noChangeAspect="1"/>
          </p:cNvPicPr>
          <p:nvPr/>
        </p:nvPicPr>
        <p:blipFill rotWithShape="1">
          <a:blip r:embed="rId3"/>
          <a:srcRect l="18921" t="14831" r="47159" b="5736"/>
          <a:stretch/>
        </p:blipFill>
        <p:spPr>
          <a:xfrm>
            <a:off x="495300" y="706582"/>
            <a:ext cx="4135582" cy="54448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49546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5745835" y="-357554"/>
            <a:ext cx="6304156" cy="2853133"/>
          </a:xfrm>
        </p:spPr>
        <p:txBody>
          <a:bodyPr>
            <a:normAutofit/>
          </a:bodyPr>
          <a:lstStyle/>
          <a:p>
            <a:pPr algn="ctr"/>
            <a:r>
              <a:rPr lang="en-US" sz="4000" b="1" dirty="0">
                <a:solidFill>
                  <a:schemeClr val="accent4"/>
                </a:solidFill>
              </a:rPr>
              <a:t>What other local groups have done a community needs assessment/survey recently?</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5887844" y="2215278"/>
            <a:ext cx="6304156" cy="1230755"/>
          </a:xfrm>
        </p:spPr>
        <p:txBody>
          <a:bodyPr>
            <a:normAutofit/>
          </a:bodyPr>
          <a:lstStyle/>
          <a:p>
            <a:pPr marL="365760" indent="-365760"/>
            <a:r>
              <a:rPr lang="en-US" sz="3600" dirty="0">
                <a:solidFill>
                  <a:schemeClr val="bg1"/>
                </a:solidFill>
              </a:rPr>
              <a:t>Town Plan? Town Department Effort?</a:t>
            </a:r>
          </a:p>
        </p:txBody>
      </p:sp>
      <p:sp>
        <p:nvSpPr>
          <p:cNvPr id="7" name="Content Placeholder 2">
            <a:extLst>
              <a:ext uri="{FF2B5EF4-FFF2-40B4-BE49-F238E27FC236}">
                <a16:creationId xmlns:a16="http://schemas.microsoft.com/office/drawing/2014/main" id="{5E3D3872-259D-4007-B2E4-0CDF1B1E8BEF}"/>
              </a:ext>
            </a:extLst>
          </p:cNvPr>
          <p:cNvSpPr txBox="1">
            <a:spLocks/>
          </p:cNvSpPr>
          <p:nvPr/>
        </p:nvSpPr>
        <p:spPr>
          <a:xfrm>
            <a:off x="5887844" y="3446034"/>
            <a:ext cx="6512312" cy="1230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Another Nonprofit, Civic, or Religious Organization?</a:t>
            </a:r>
          </a:p>
        </p:txBody>
      </p:sp>
      <p:sp>
        <p:nvSpPr>
          <p:cNvPr id="9" name="Content Placeholder 2">
            <a:extLst>
              <a:ext uri="{FF2B5EF4-FFF2-40B4-BE49-F238E27FC236}">
                <a16:creationId xmlns:a16="http://schemas.microsoft.com/office/drawing/2014/main" id="{19C4357D-5B3E-4328-9DE5-26FA1C532CCB}"/>
              </a:ext>
            </a:extLst>
          </p:cNvPr>
          <p:cNvSpPr txBox="1">
            <a:spLocks/>
          </p:cNvSpPr>
          <p:nvPr/>
        </p:nvSpPr>
        <p:spPr>
          <a:xfrm>
            <a:off x="5887844" y="4803878"/>
            <a:ext cx="6020138" cy="1591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accent4"/>
                </a:solidFill>
              </a:rPr>
              <a:t>What did they learn that you can build from?</a:t>
            </a:r>
          </a:p>
        </p:txBody>
      </p:sp>
      <p:pic>
        <p:nvPicPr>
          <p:cNvPr id="8" name="Picture 7" descr="A group of people standing in a room&#10;&#10;Description automatically generated">
            <a:extLst>
              <a:ext uri="{FF2B5EF4-FFF2-40B4-BE49-F238E27FC236}">
                <a16:creationId xmlns:a16="http://schemas.microsoft.com/office/drawing/2014/main" id="{C1E4422B-5585-455A-B37C-4396232FF175}"/>
              </a:ext>
            </a:extLst>
          </p:cNvPr>
          <p:cNvPicPr>
            <a:picLocks noChangeAspect="1"/>
          </p:cNvPicPr>
          <p:nvPr/>
        </p:nvPicPr>
        <p:blipFill rotWithShape="1">
          <a:blip r:embed="rId3">
            <a:extLst>
              <a:ext uri="{28A0092B-C50C-407E-A947-70E740481C1C}">
                <a14:useLocalDpi xmlns:a14="http://schemas.microsoft.com/office/drawing/2010/main" val="0"/>
              </a:ext>
            </a:extLst>
          </a:blip>
          <a:srcRect l="30142" r="7005"/>
          <a:stretch/>
        </p:blipFill>
        <p:spPr>
          <a:xfrm>
            <a:off x="-54881" y="10"/>
            <a:ext cx="5747419" cy="6857990"/>
          </a:xfrm>
          <a:prstGeom prst="rect">
            <a:avLst/>
          </a:prstGeom>
        </p:spPr>
      </p:pic>
      <p:sp>
        <p:nvSpPr>
          <p:cNvPr id="4" name="TextBox 3">
            <a:extLst>
              <a:ext uri="{FF2B5EF4-FFF2-40B4-BE49-F238E27FC236}">
                <a16:creationId xmlns:a16="http://schemas.microsoft.com/office/drawing/2014/main" id="{52AFA1C9-1C03-4123-AD7E-5EE8A1EBA5CC}"/>
              </a:ext>
            </a:extLst>
          </p:cNvPr>
          <p:cNvSpPr txBox="1"/>
          <p:nvPr/>
        </p:nvSpPr>
        <p:spPr>
          <a:xfrm>
            <a:off x="44356" y="6072340"/>
            <a:ext cx="5745835" cy="646331"/>
          </a:xfrm>
          <a:prstGeom prst="rect">
            <a:avLst/>
          </a:prstGeom>
          <a:noFill/>
        </p:spPr>
        <p:txBody>
          <a:bodyPr wrap="square" rtlCol="0">
            <a:spAutoFit/>
          </a:bodyPr>
          <a:lstStyle/>
          <a:p>
            <a:r>
              <a:rPr lang="en-US" dirty="0">
                <a:solidFill>
                  <a:schemeClr val="bg1"/>
                </a:solidFill>
              </a:rPr>
              <a:t>Source: </a:t>
            </a:r>
            <a:r>
              <a:rPr lang="en-US" dirty="0">
                <a:solidFill>
                  <a:schemeClr val="bg1"/>
                </a:solidFill>
                <a:hlinkClick r:id="rId4">
                  <a:extLst>
                    <a:ext uri="{A12FA001-AC4F-418D-AE19-62706E023703}">
                      <ahyp:hlinkClr xmlns:ahyp="http://schemas.microsoft.com/office/drawing/2018/hyperlinkcolor" val="tx"/>
                    </a:ext>
                  </a:extLst>
                </a:hlinkClick>
              </a:rPr>
              <a:t>https://www.flickr.com/photos/nwplanning/30130854111/</a:t>
            </a:r>
            <a:endParaRPr lang="en-US" dirty="0">
              <a:solidFill>
                <a:schemeClr val="bg1"/>
              </a:solidFill>
            </a:endParaRPr>
          </a:p>
        </p:txBody>
      </p:sp>
    </p:spTree>
    <p:extLst>
      <p:ext uri="{BB962C8B-B14F-4D97-AF65-F5344CB8AC3E}">
        <p14:creationId xmlns:p14="http://schemas.microsoft.com/office/powerpoint/2010/main" val="146895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364C3E-15D5-4256-A699-47250F05C91F}"/>
              </a:ext>
            </a:extLst>
          </p:cNvPr>
          <p:cNvSpPr/>
          <p:nvPr/>
        </p:nvSpPr>
        <p:spPr>
          <a:xfrm>
            <a:off x="250466" y="1009218"/>
            <a:ext cx="4509655" cy="2088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a:xfrm>
            <a:off x="250466" y="3097488"/>
            <a:ext cx="6587836" cy="2088270"/>
          </a:xfrm>
        </p:spPr>
        <p:txBody>
          <a:bodyPr>
            <a:normAutofit/>
          </a:bodyPr>
          <a:lstStyle/>
          <a:p>
            <a:r>
              <a:rPr lang="en-US" sz="6000" b="1" dirty="0">
                <a:solidFill>
                  <a:schemeClr val="accent4"/>
                </a:solidFill>
              </a:rPr>
              <a:t>Census Data</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5196539" y="946329"/>
            <a:ext cx="6587836" cy="2753287"/>
          </a:xfrm>
        </p:spPr>
        <p:txBody>
          <a:bodyPr>
            <a:normAutofit/>
          </a:bodyPr>
          <a:lstStyle/>
          <a:p>
            <a:pPr marL="365760" indent="-365760"/>
            <a:r>
              <a:rPr lang="en-US" sz="3600" dirty="0">
                <a:solidFill>
                  <a:schemeClr val="bg1"/>
                </a:solidFill>
              </a:rPr>
              <a:t>Michael Moser – UVM Center for Rural Studies </a:t>
            </a:r>
          </a:p>
          <a:p>
            <a:pPr marL="822960" lvl="1" indent="-365760"/>
            <a:r>
              <a:rPr lang="en-US" sz="3200" dirty="0">
                <a:solidFill>
                  <a:schemeClr val="bg1"/>
                </a:solidFill>
              </a:rPr>
              <a:t> 802-656-0864</a:t>
            </a:r>
          </a:p>
          <a:p>
            <a:pPr marL="822960" lvl="1" indent="-365760"/>
            <a:r>
              <a:rPr lang="en-US" sz="3200" dirty="0">
                <a:solidFill>
                  <a:schemeClr val="bg1"/>
                </a:solidFill>
              </a:rPr>
              <a:t>Michael.Moser@uvm.edu</a:t>
            </a:r>
          </a:p>
        </p:txBody>
      </p:sp>
      <p:sp>
        <p:nvSpPr>
          <p:cNvPr id="7" name="Content Placeholder 2">
            <a:extLst>
              <a:ext uri="{FF2B5EF4-FFF2-40B4-BE49-F238E27FC236}">
                <a16:creationId xmlns:a16="http://schemas.microsoft.com/office/drawing/2014/main" id="{5E3D3872-259D-4007-B2E4-0CDF1B1E8BEF}"/>
              </a:ext>
            </a:extLst>
          </p:cNvPr>
          <p:cNvSpPr txBox="1">
            <a:spLocks/>
          </p:cNvSpPr>
          <p:nvPr/>
        </p:nvSpPr>
        <p:spPr>
          <a:xfrm>
            <a:off x="5196539" y="3429000"/>
            <a:ext cx="6800414" cy="2971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American Community Survey:    5-year Increment Sampling of Census Data (for smaller towns): </a:t>
            </a:r>
            <a:r>
              <a:rPr lang="en-US" sz="3600" dirty="0">
                <a:solidFill>
                  <a:schemeClr val="bg1"/>
                </a:solidFill>
                <a:hlinkClick r:id="rId3">
                  <a:extLst>
                    <a:ext uri="{A12FA001-AC4F-418D-AE19-62706E023703}">
                      <ahyp:hlinkClr xmlns:ahyp="http://schemas.microsoft.com/office/drawing/2018/hyperlinkcolor" val="tx"/>
                    </a:ext>
                  </a:extLst>
                </a:hlinkClick>
              </a:rPr>
              <a:t>https://www.census.gov/programs-surveys/acs</a:t>
            </a:r>
            <a:endParaRPr lang="en-US" sz="3600" dirty="0">
              <a:solidFill>
                <a:schemeClr val="bg1"/>
              </a:solidFill>
            </a:endParaRPr>
          </a:p>
        </p:txBody>
      </p:sp>
      <p:pic>
        <p:nvPicPr>
          <p:cNvPr id="3076" name="Picture 4" descr="File:US-Census-ACSLogo.svg">
            <a:extLst>
              <a:ext uri="{FF2B5EF4-FFF2-40B4-BE49-F238E27FC236}">
                <a16:creationId xmlns:a16="http://schemas.microsoft.com/office/drawing/2014/main" id="{9CD54613-D31C-4351-BE57-85E097EAF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66" y="1198853"/>
            <a:ext cx="4149435" cy="155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0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204716" y="0"/>
            <a:ext cx="11807175" cy="6567055"/>
          </a:xfrm>
        </p:spPr>
        <p:txBody>
          <a:bodyPr>
            <a:normAutofit/>
          </a:bodyPr>
          <a:lstStyle/>
          <a:p>
            <a:pPr algn="ctr"/>
            <a:r>
              <a:rPr lang="en-US" sz="5000" b="1" dirty="0">
                <a:solidFill>
                  <a:schemeClr val="accent4"/>
                </a:solidFill>
              </a:rPr>
              <a:t>The Importance of Turning Outward:</a:t>
            </a:r>
            <a:br>
              <a:rPr lang="en-US" sz="5000" b="1" dirty="0">
                <a:solidFill>
                  <a:schemeClr val="accent4"/>
                </a:solidFill>
              </a:rPr>
            </a:br>
            <a:br>
              <a:rPr lang="en-US" sz="5000" b="1" dirty="0">
                <a:solidFill>
                  <a:schemeClr val="accent4"/>
                </a:solidFill>
              </a:rPr>
            </a:br>
            <a:br>
              <a:rPr lang="en-US" sz="5000" b="1" dirty="0">
                <a:solidFill>
                  <a:schemeClr val="accent4"/>
                </a:solidFill>
              </a:rPr>
            </a:br>
            <a:br>
              <a:rPr lang="en-US" sz="5000" b="1" dirty="0">
                <a:solidFill>
                  <a:schemeClr val="accent4"/>
                </a:solidFill>
              </a:rPr>
            </a:br>
            <a:br>
              <a:rPr lang="en-US" sz="5000" b="1" dirty="0">
                <a:solidFill>
                  <a:schemeClr val="accent4"/>
                </a:solidFill>
              </a:rPr>
            </a:br>
            <a:br>
              <a:rPr lang="en-US" sz="5000" b="1" dirty="0">
                <a:solidFill>
                  <a:schemeClr val="accent4"/>
                </a:solidFill>
              </a:rPr>
            </a:br>
            <a:br>
              <a:rPr lang="en-US" sz="2500" b="1" dirty="0">
                <a:solidFill>
                  <a:schemeClr val="accent4"/>
                </a:solidFill>
              </a:rPr>
            </a:br>
            <a:r>
              <a:rPr lang="en-US" sz="6000" b="1" dirty="0">
                <a:solidFill>
                  <a:schemeClr val="accent4"/>
                </a:solidFill>
              </a:rPr>
              <a:t> </a:t>
            </a:r>
            <a:r>
              <a:rPr lang="en-US" sz="5000" b="1" dirty="0">
                <a:solidFill>
                  <a:schemeClr val="bg1"/>
                </a:solidFill>
              </a:rPr>
              <a:t>Expert Knowledge vs. </a:t>
            </a:r>
            <a:br>
              <a:rPr lang="en-US" sz="5000" b="1" dirty="0">
                <a:solidFill>
                  <a:schemeClr val="bg1"/>
                </a:solidFill>
              </a:rPr>
            </a:br>
            <a:r>
              <a:rPr lang="en-US" sz="5000" b="1" dirty="0">
                <a:solidFill>
                  <a:schemeClr val="bg1"/>
                </a:solidFill>
              </a:rPr>
              <a:t>Public/Community Knowledge</a:t>
            </a:r>
          </a:p>
        </p:txBody>
      </p:sp>
      <p:pic>
        <p:nvPicPr>
          <p:cNvPr id="5" name="Picture 2" descr="5b52ed15-b79a-4d8d-a537-99808ceb5763@namprd09">
            <a:extLst>
              <a:ext uri="{FF2B5EF4-FFF2-40B4-BE49-F238E27FC236}">
                <a16:creationId xmlns:a16="http://schemas.microsoft.com/office/drawing/2014/main" id="{6C48A560-252B-4F47-9600-17C9F5603D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4680" y="1474031"/>
            <a:ext cx="4282639" cy="2869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986206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43C2DED-16E1-44FB-A14B-A816FD959711}"/>
              </a:ext>
            </a:extLst>
          </p:cNvPr>
          <p:cNvSpPr/>
          <p:nvPr/>
        </p:nvSpPr>
        <p:spPr>
          <a:xfrm>
            <a:off x="935182" y="498764"/>
            <a:ext cx="2286000" cy="118456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2F02E5F-F3D0-4DF4-B387-1D07ABA85DC2}"/>
              </a:ext>
            </a:extLst>
          </p:cNvPr>
          <p:cNvSpPr/>
          <p:nvPr/>
        </p:nvSpPr>
        <p:spPr>
          <a:xfrm>
            <a:off x="3761509" y="2119745"/>
            <a:ext cx="4655127" cy="2597727"/>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7AF571E-3155-4A73-BCAB-097B3DBB47BA}"/>
              </a:ext>
            </a:extLst>
          </p:cNvPr>
          <p:cNvSpPr>
            <a:spLocks noGrp="1"/>
          </p:cNvSpPr>
          <p:nvPr>
            <p:ph type="title"/>
          </p:nvPr>
        </p:nvSpPr>
        <p:spPr>
          <a:xfrm>
            <a:off x="4035136" y="2676453"/>
            <a:ext cx="4177146" cy="1646164"/>
          </a:xfrm>
        </p:spPr>
        <p:txBody>
          <a:bodyPr>
            <a:normAutofit/>
          </a:bodyPr>
          <a:lstStyle/>
          <a:p>
            <a:pPr algn="ctr"/>
            <a:r>
              <a:rPr lang="en-US" sz="3000" b="1" dirty="0">
                <a:solidFill>
                  <a:schemeClr val="accent4"/>
                </a:solidFill>
              </a:rPr>
              <a:t>What Groups Exist in Your Town &amp; Where Do People Gather</a:t>
            </a:r>
          </a:p>
        </p:txBody>
      </p:sp>
      <p:sp>
        <p:nvSpPr>
          <p:cNvPr id="6" name="TextBox 5">
            <a:extLst>
              <a:ext uri="{FF2B5EF4-FFF2-40B4-BE49-F238E27FC236}">
                <a16:creationId xmlns:a16="http://schemas.microsoft.com/office/drawing/2014/main" id="{0D38F86C-D13B-4C5B-813A-E387204B2671}"/>
              </a:ext>
            </a:extLst>
          </p:cNvPr>
          <p:cNvSpPr txBox="1"/>
          <p:nvPr/>
        </p:nvSpPr>
        <p:spPr>
          <a:xfrm>
            <a:off x="1184564" y="810491"/>
            <a:ext cx="1932709" cy="507831"/>
          </a:xfrm>
          <a:prstGeom prst="rect">
            <a:avLst/>
          </a:prstGeom>
          <a:noFill/>
        </p:spPr>
        <p:txBody>
          <a:bodyPr wrap="square" rtlCol="0">
            <a:spAutoFit/>
          </a:bodyPr>
          <a:lstStyle/>
          <a:p>
            <a:r>
              <a:rPr lang="en-US" sz="2700" dirty="0">
                <a:solidFill>
                  <a:schemeClr val="bg1"/>
                </a:solidFill>
              </a:rPr>
              <a:t>Civic Groups</a:t>
            </a:r>
          </a:p>
        </p:txBody>
      </p:sp>
      <p:sp>
        <p:nvSpPr>
          <p:cNvPr id="8" name="Oval 7">
            <a:extLst>
              <a:ext uri="{FF2B5EF4-FFF2-40B4-BE49-F238E27FC236}">
                <a16:creationId xmlns:a16="http://schemas.microsoft.com/office/drawing/2014/main" id="{0CCA4DE9-36CF-4ECD-85ED-8D06D2571B38}"/>
              </a:ext>
            </a:extLst>
          </p:cNvPr>
          <p:cNvSpPr/>
          <p:nvPr/>
        </p:nvSpPr>
        <p:spPr>
          <a:xfrm>
            <a:off x="4953000" y="498764"/>
            <a:ext cx="2286000" cy="118456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6B37BE-0AB9-4214-9122-D1ACF15B0D90}"/>
              </a:ext>
            </a:extLst>
          </p:cNvPr>
          <p:cNvSpPr txBox="1"/>
          <p:nvPr/>
        </p:nvSpPr>
        <p:spPr>
          <a:xfrm>
            <a:off x="5330534" y="650503"/>
            <a:ext cx="1530927" cy="923330"/>
          </a:xfrm>
          <a:prstGeom prst="rect">
            <a:avLst/>
          </a:prstGeom>
          <a:noFill/>
        </p:spPr>
        <p:txBody>
          <a:bodyPr wrap="square" rtlCol="0">
            <a:spAutoFit/>
          </a:bodyPr>
          <a:lstStyle/>
          <a:p>
            <a:pPr algn="ctr"/>
            <a:r>
              <a:rPr lang="en-US" sz="2700" dirty="0">
                <a:solidFill>
                  <a:schemeClr val="bg1"/>
                </a:solidFill>
              </a:rPr>
              <a:t>Religious Groups</a:t>
            </a:r>
          </a:p>
        </p:txBody>
      </p:sp>
      <p:sp>
        <p:nvSpPr>
          <p:cNvPr id="10" name="Oval 9">
            <a:extLst>
              <a:ext uri="{FF2B5EF4-FFF2-40B4-BE49-F238E27FC236}">
                <a16:creationId xmlns:a16="http://schemas.microsoft.com/office/drawing/2014/main" id="{B5DA0A14-FA35-4918-BE04-914650E0577E}"/>
              </a:ext>
            </a:extLst>
          </p:cNvPr>
          <p:cNvSpPr/>
          <p:nvPr/>
        </p:nvSpPr>
        <p:spPr>
          <a:xfrm>
            <a:off x="8970818" y="546594"/>
            <a:ext cx="2286000" cy="118456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227196-B0C9-4FAB-94FD-8AFC4693681E}"/>
              </a:ext>
            </a:extLst>
          </p:cNvPr>
          <p:cNvSpPr txBox="1"/>
          <p:nvPr/>
        </p:nvSpPr>
        <p:spPr>
          <a:xfrm>
            <a:off x="9147463" y="650503"/>
            <a:ext cx="1932709" cy="923330"/>
          </a:xfrm>
          <a:prstGeom prst="rect">
            <a:avLst/>
          </a:prstGeom>
          <a:noFill/>
        </p:spPr>
        <p:txBody>
          <a:bodyPr wrap="square" rtlCol="0">
            <a:spAutoFit/>
          </a:bodyPr>
          <a:lstStyle/>
          <a:p>
            <a:pPr algn="ctr"/>
            <a:r>
              <a:rPr lang="en-US" sz="2700" dirty="0">
                <a:solidFill>
                  <a:schemeClr val="bg1"/>
                </a:solidFill>
              </a:rPr>
              <a:t>Social Groups</a:t>
            </a:r>
          </a:p>
        </p:txBody>
      </p:sp>
      <p:sp>
        <p:nvSpPr>
          <p:cNvPr id="12" name="Oval 11">
            <a:extLst>
              <a:ext uri="{FF2B5EF4-FFF2-40B4-BE49-F238E27FC236}">
                <a16:creationId xmlns:a16="http://schemas.microsoft.com/office/drawing/2014/main" id="{D33F6060-EE84-42F3-B3A9-6485E352F442}"/>
              </a:ext>
            </a:extLst>
          </p:cNvPr>
          <p:cNvSpPr/>
          <p:nvPr/>
        </p:nvSpPr>
        <p:spPr>
          <a:xfrm>
            <a:off x="685800" y="2932473"/>
            <a:ext cx="2431473" cy="1227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4C26B12-49C5-4993-948F-E9A5D472568E}"/>
              </a:ext>
            </a:extLst>
          </p:cNvPr>
          <p:cNvSpPr txBox="1"/>
          <p:nvPr/>
        </p:nvSpPr>
        <p:spPr>
          <a:xfrm>
            <a:off x="955964" y="3133588"/>
            <a:ext cx="2036618" cy="923330"/>
          </a:xfrm>
          <a:prstGeom prst="rect">
            <a:avLst/>
          </a:prstGeom>
          <a:noFill/>
        </p:spPr>
        <p:txBody>
          <a:bodyPr wrap="square" rtlCol="0">
            <a:spAutoFit/>
          </a:bodyPr>
          <a:lstStyle/>
          <a:p>
            <a:pPr algn="ctr"/>
            <a:r>
              <a:rPr lang="en-US" sz="2700" dirty="0">
                <a:solidFill>
                  <a:schemeClr val="bg1"/>
                </a:solidFill>
              </a:rPr>
              <a:t>Parent/Youth Groups</a:t>
            </a:r>
          </a:p>
        </p:txBody>
      </p:sp>
      <p:sp>
        <p:nvSpPr>
          <p:cNvPr id="14" name="Oval 13">
            <a:extLst>
              <a:ext uri="{FF2B5EF4-FFF2-40B4-BE49-F238E27FC236}">
                <a16:creationId xmlns:a16="http://schemas.microsoft.com/office/drawing/2014/main" id="{1CF5675A-3F11-4F1A-8C2B-A7AF75EA79EA}"/>
              </a:ext>
            </a:extLst>
          </p:cNvPr>
          <p:cNvSpPr/>
          <p:nvPr/>
        </p:nvSpPr>
        <p:spPr>
          <a:xfrm>
            <a:off x="685799" y="5005970"/>
            <a:ext cx="2448791" cy="155574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334F43-2A0C-4547-B046-0CF3A31FD23A}"/>
              </a:ext>
            </a:extLst>
          </p:cNvPr>
          <p:cNvSpPr txBox="1"/>
          <p:nvPr/>
        </p:nvSpPr>
        <p:spPr>
          <a:xfrm>
            <a:off x="1007918" y="5097540"/>
            <a:ext cx="1932709" cy="1338828"/>
          </a:xfrm>
          <a:prstGeom prst="rect">
            <a:avLst/>
          </a:prstGeom>
          <a:noFill/>
        </p:spPr>
        <p:txBody>
          <a:bodyPr wrap="square" rtlCol="0">
            <a:spAutoFit/>
          </a:bodyPr>
          <a:lstStyle/>
          <a:p>
            <a:pPr algn="ctr"/>
            <a:r>
              <a:rPr lang="en-US" sz="2700" dirty="0">
                <a:solidFill>
                  <a:schemeClr val="bg1"/>
                </a:solidFill>
              </a:rPr>
              <a:t>Business Groups &amp; Businesses</a:t>
            </a:r>
          </a:p>
        </p:txBody>
      </p:sp>
      <p:sp>
        <p:nvSpPr>
          <p:cNvPr id="16" name="Oval 15">
            <a:extLst>
              <a:ext uri="{FF2B5EF4-FFF2-40B4-BE49-F238E27FC236}">
                <a16:creationId xmlns:a16="http://schemas.microsoft.com/office/drawing/2014/main" id="{83330049-B8DF-4BD4-8654-20FA8D7CEFB6}"/>
              </a:ext>
            </a:extLst>
          </p:cNvPr>
          <p:cNvSpPr/>
          <p:nvPr/>
        </p:nvSpPr>
        <p:spPr>
          <a:xfrm>
            <a:off x="9074727" y="2676453"/>
            <a:ext cx="2431473" cy="137260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F5BE2C-D8E3-406E-A529-8DB084D75B6D}"/>
              </a:ext>
            </a:extLst>
          </p:cNvPr>
          <p:cNvSpPr txBox="1"/>
          <p:nvPr/>
        </p:nvSpPr>
        <p:spPr>
          <a:xfrm>
            <a:off x="9324109" y="2967333"/>
            <a:ext cx="1932709" cy="923330"/>
          </a:xfrm>
          <a:prstGeom prst="rect">
            <a:avLst/>
          </a:prstGeom>
          <a:noFill/>
        </p:spPr>
        <p:txBody>
          <a:bodyPr wrap="square" rtlCol="0">
            <a:spAutoFit/>
          </a:bodyPr>
          <a:lstStyle/>
          <a:p>
            <a:pPr algn="ctr"/>
            <a:r>
              <a:rPr lang="en-US" sz="2700" dirty="0">
                <a:solidFill>
                  <a:schemeClr val="bg1"/>
                </a:solidFill>
              </a:rPr>
              <a:t>Nonprofit Orgs</a:t>
            </a:r>
          </a:p>
        </p:txBody>
      </p:sp>
      <p:sp>
        <p:nvSpPr>
          <p:cNvPr id="18" name="Oval 17">
            <a:extLst>
              <a:ext uri="{FF2B5EF4-FFF2-40B4-BE49-F238E27FC236}">
                <a16:creationId xmlns:a16="http://schemas.microsoft.com/office/drawing/2014/main" id="{579E5D3A-3DF1-49FF-B727-D9A7F7C02CEA}"/>
              </a:ext>
            </a:extLst>
          </p:cNvPr>
          <p:cNvSpPr/>
          <p:nvPr/>
        </p:nvSpPr>
        <p:spPr>
          <a:xfrm>
            <a:off x="9074727" y="5097540"/>
            <a:ext cx="2431473" cy="1269419"/>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556538-9AE7-4073-8BD1-0971C3F0C43B}"/>
              </a:ext>
            </a:extLst>
          </p:cNvPr>
          <p:cNvSpPr txBox="1"/>
          <p:nvPr/>
        </p:nvSpPr>
        <p:spPr>
          <a:xfrm>
            <a:off x="9324109" y="5285234"/>
            <a:ext cx="1932709" cy="923330"/>
          </a:xfrm>
          <a:prstGeom prst="rect">
            <a:avLst/>
          </a:prstGeom>
          <a:noFill/>
        </p:spPr>
        <p:txBody>
          <a:bodyPr wrap="square" rtlCol="0">
            <a:spAutoFit/>
          </a:bodyPr>
          <a:lstStyle/>
          <a:p>
            <a:pPr algn="ctr"/>
            <a:r>
              <a:rPr lang="en-US" sz="2700" dirty="0">
                <a:solidFill>
                  <a:schemeClr val="bg1"/>
                </a:solidFill>
              </a:rPr>
              <a:t>Local </a:t>
            </a:r>
          </a:p>
          <a:p>
            <a:pPr algn="ctr"/>
            <a:r>
              <a:rPr lang="en-US" sz="2700" dirty="0">
                <a:solidFill>
                  <a:schemeClr val="bg1"/>
                </a:solidFill>
              </a:rPr>
              <a:t>Gov’t</a:t>
            </a:r>
          </a:p>
        </p:txBody>
      </p:sp>
      <p:sp>
        <p:nvSpPr>
          <p:cNvPr id="20" name="Oval 19">
            <a:extLst>
              <a:ext uri="{FF2B5EF4-FFF2-40B4-BE49-F238E27FC236}">
                <a16:creationId xmlns:a16="http://schemas.microsoft.com/office/drawing/2014/main" id="{F4F6514A-0DE3-4932-887B-768F456EFE7B}"/>
              </a:ext>
            </a:extLst>
          </p:cNvPr>
          <p:cNvSpPr/>
          <p:nvPr/>
        </p:nvSpPr>
        <p:spPr>
          <a:xfrm>
            <a:off x="4478481" y="5097540"/>
            <a:ext cx="3252355" cy="146417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5024E53-3070-4107-8B99-179F5BB0387D}"/>
              </a:ext>
            </a:extLst>
          </p:cNvPr>
          <p:cNvSpPr txBox="1"/>
          <p:nvPr/>
        </p:nvSpPr>
        <p:spPr>
          <a:xfrm>
            <a:off x="4710546" y="5222888"/>
            <a:ext cx="2826327" cy="1338828"/>
          </a:xfrm>
          <a:prstGeom prst="rect">
            <a:avLst/>
          </a:prstGeom>
          <a:noFill/>
        </p:spPr>
        <p:txBody>
          <a:bodyPr wrap="square" rtlCol="0">
            <a:spAutoFit/>
          </a:bodyPr>
          <a:lstStyle/>
          <a:p>
            <a:pPr algn="ctr"/>
            <a:r>
              <a:rPr lang="en-US" sz="2700" dirty="0">
                <a:solidFill>
                  <a:schemeClr val="bg1"/>
                </a:solidFill>
              </a:rPr>
              <a:t>Places: Dump, Park, Stores, Events, etc.  </a:t>
            </a:r>
          </a:p>
        </p:txBody>
      </p:sp>
      <p:cxnSp>
        <p:nvCxnSpPr>
          <p:cNvPr id="23" name="Straight Connector 22">
            <a:extLst>
              <a:ext uri="{FF2B5EF4-FFF2-40B4-BE49-F238E27FC236}">
                <a16:creationId xmlns:a16="http://schemas.microsoft.com/office/drawing/2014/main" id="{DDEC4989-9609-4691-95C9-AF787528D8CD}"/>
              </a:ext>
            </a:extLst>
          </p:cNvPr>
          <p:cNvCxnSpPr>
            <a:cxnSpLocks/>
            <a:stCxn id="7" idx="5"/>
          </p:cNvCxnSpPr>
          <p:nvPr/>
        </p:nvCxnSpPr>
        <p:spPr>
          <a:xfrm>
            <a:off x="2886405" y="1509852"/>
            <a:ext cx="1459324" cy="1057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C3D454-7A1F-4E57-A431-95B41C7D0E8D}"/>
              </a:ext>
            </a:extLst>
          </p:cNvPr>
          <p:cNvCxnSpPr>
            <a:stCxn id="8" idx="4"/>
            <a:endCxn id="5" idx="0"/>
          </p:cNvCxnSpPr>
          <p:nvPr/>
        </p:nvCxnSpPr>
        <p:spPr>
          <a:xfrm flipH="1">
            <a:off x="6089073" y="1683327"/>
            <a:ext cx="6927" cy="4364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3CF37B-C640-49BD-BAD5-E5489BC625EA}"/>
              </a:ext>
            </a:extLst>
          </p:cNvPr>
          <p:cNvCxnSpPr>
            <a:endCxn id="5" idx="7"/>
          </p:cNvCxnSpPr>
          <p:nvPr/>
        </p:nvCxnSpPr>
        <p:spPr>
          <a:xfrm flipH="1">
            <a:off x="7734908" y="1683327"/>
            <a:ext cx="1866292" cy="816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0E7830-8957-4B24-B1AA-588EA2B8DC77}"/>
              </a:ext>
            </a:extLst>
          </p:cNvPr>
          <p:cNvCxnSpPr>
            <a:stCxn id="16" idx="2"/>
            <a:endCxn id="5" idx="6"/>
          </p:cNvCxnSpPr>
          <p:nvPr/>
        </p:nvCxnSpPr>
        <p:spPr>
          <a:xfrm flipH="1">
            <a:off x="8416636" y="3362756"/>
            <a:ext cx="658091" cy="558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DFEEDB9-986F-4741-9A3A-98BB0E677417}"/>
              </a:ext>
            </a:extLst>
          </p:cNvPr>
          <p:cNvCxnSpPr>
            <a:stCxn id="12" idx="6"/>
          </p:cNvCxnSpPr>
          <p:nvPr/>
        </p:nvCxnSpPr>
        <p:spPr>
          <a:xfrm>
            <a:off x="3117273" y="3546433"/>
            <a:ext cx="644236" cy="488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3D984BF-43B1-4AC2-87A6-AD73AA99F734}"/>
              </a:ext>
            </a:extLst>
          </p:cNvPr>
          <p:cNvCxnSpPr>
            <a:cxnSpLocks/>
            <a:endCxn id="5" idx="3"/>
          </p:cNvCxnSpPr>
          <p:nvPr/>
        </p:nvCxnSpPr>
        <p:spPr>
          <a:xfrm flipV="1">
            <a:off x="3084369" y="4337044"/>
            <a:ext cx="1358868" cy="1226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5E05338-2C3D-4EEC-B538-8027BE4A29EB}"/>
              </a:ext>
            </a:extLst>
          </p:cNvPr>
          <p:cNvCxnSpPr>
            <a:stCxn id="20" idx="0"/>
            <a:endCxn id="5" idx="4"/>
          </p:cNvCxnSpPr>
          <p:nvPr/>
        </p:nvCxnSpPr>
        <p:spPr>
          <a:xfrm flipH="1" flipV="1">
            <a:off x="6089073" y="4717472"/>
            <a:ext cx="15586" cy="3800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ABB2E9-E9DF-4BB2-BB8B-0C367331CA61}"/>
              </a:ext>
            </a:extLst>
          </p:cNvPr>
          <p:cNvCxnSpPr>
            <a:stCxn id="18" idx="1"/>
          </p:cNvCxnSpPr>
          <p:nvPr/>
        </p:nvCxnSpPr>
        <p:spPr>
          <a:xfrm flipH="1" flipV="1">
            <a:off x="8001000" y="4160393"/>
            <a:ext cx="1429808" cy="11230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6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0C79-D616-4EE4-8EBE-888ECB875543}"/>
              </a:ext>
            </a:extLst>
          </p:cNvPr>
          <p:cNvSpPr>
            <a:spLocks noGrp="1"/>
          </p:cNvSpPr>
          <p:nvPr>
            <p:ph type="title"/>
          </p:nvPr>
        </p:nvSpPr>
        <p:spPr/>
        <p:txBody>
          <a:bodyPr/>
          <a:lstStyle/>
          <a:p>
            <a:pPr algn="ctr"/>
            <a:r>
              <a:rPr lang="en-US" b="1" dirty="0">
                <a:solidFill>
                  <a:schemeClr val="accent4"/>
                </a:solidFill>
              </a:rPr>
              <a:t>Comparison of Roles</a:t>
            </a:r>
          </a:p>
        </p:txBody>
      </p:sp>
      <p:sp>
        <p:nvSpPr>
          <p:cNvPr id="5" name="TextBox 4">
            <a:extLst>
              <a:ext uri="{FF2B5EF4-FFF2-40B4-BE49-F238E27FC236}">
                <a16:creationId xmlns:a16="http://schemas.microsoft.com/office/drawing/2014/main" id="{C7153011-0B3E-4748-9897-EBF9FE66F43A}"/>
              </a:ext>
            </a:extLst>
          </p:cNvPr>
          <p:cNvSpPr txBox="1"/>
          <p:nvPr/>
        </p:nvSpPr>
        <p:spPr>
          <a:xfrm>
            <a:off x="838200" y="2001584"/>
            <a:ext cx="5072270" cy="553998"/>
          </a:xfrm>
          <a:prstGeom prst="rect">
            <a:avLst/>
          </a:prstGeom>
          <a:solidFill>
            <a:srgbClr val="152543"/>
          </a:solidFill>
        </p:spPr>
        <p:txBody>
          <a:bodyPr wrap="square" rtlCol="0">
            <a:spAutoFit/>
          </a:bodyPr>
          <a:lstStyle/>
          <a:p>
            <a:r>
              <a:rPr lang="en-US" sz="3000" b="1" dirty="0">
                <a:solidFill>
                  <a:schemeClr val="bg1"/>
                </a:solidFill>
              </a:rPr>
              <a:t>Trustees</a:t>
            </a:r>
          </a:p>
        </p:txBody>
      </p:sp>
      <p:sp>
        <p:nvSpPr>
          <p:cNvPr id="6" name="TextBox 5">
            <a:extLst>
              <a:ext uri="{FF2B5EF4-FFF2-40B4-BE49-F238E27FC236}">
                <a16:creationId xmlns:a16="http://schemas.microsoft.com/office/drawing/2014/main" id="{78586C12-07EE-42B4-8D8D-1F306EA96132}"/>
              </a:ext>
            </a:extLst>
          </p:cNvPr>
          <p:cNvSpPr txBox="1"/>
          <p:nvPr/>
        </p:nvSpPr>
        <p:spPr>
          <a:xfrm>
            <a:off x="6096000" y="2001584"/>
            <a:ext cx="5072270" cy="553998"/>
          </a:xfrm>
          <a:prstGeom prst="rect">
            <a:avLst/>
          </a:prstGeom>
          <a:solidFill>
            <a:srgbClr val="152543"/>
          </a:solidFill>
        </p:spPr>
        <p:txBody>
          <a:bodyPr wrap="square" rtlCol="0">
            <a:spAutoFit/>
          </a:bodyPr>
          <a:lstStyle/>
          <a:p>
            <a:r>
              <a:rPr lang="en-US" sz="3000" b="1" dirty="0">
                <a:solidFill>
                  <a:schemeClr val="bg1"/>
                </a:solidFill>
              </a:rPr>
              <a:t>Library Director</a:t>
            </a:r>
          </a:p>
        </p:txBody>
      </p:sp>
      <p:sp>
        <p:nvSpPr>
          <p:cNvPr id="7" name="TextBox 6">
            <a:extLst>
              <a:ext uri="{FF2B5EF4-FFF2-40B4-BE49-F238E27FC236}">
                <a16:creationId xmlns:a16="http://schemas.microsoft.com/office/drawing/2014/main" id="{2A3CFB8C-CFD7-4D9E-83FB-45E89F70F253}"/>
              </a:ext>
            </a:extLst>
          </p:cNvPr>
          <p:cNvSpPr txBox="1"/>
          <p:nvPr/>
        </p:nvSpPr>
        <p:spPr>
          <a:xfrm>
            <a:off x="838200" y="2555582"/>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Hire/Supervise Director</a:t>
            </a:r>
          </a:p>
        </p:txBody>
      </p:sp>
      <p:sp>
        <p:nvSpPr>
          <p:cNvPr id="8" name="TextBox 7">
            <a:extLst>
              <a:ext uri="{FF2B5EF4-FFF2-40B4-BE49-F238E27FC236}">
                <a16:creationId xmlns:a16="http://schemas.microsoft.com/office/drawing/2014/main" id="{3BA57AF6-83A2-4860-BB96-49EE2959A381}"/>
              </a:ext>
            </a:extLst>
          </p:cNvPr>
          <p:cNvSpPr txBox="1"/>
          <p:nvPr/>
        </p:nvSpPr>
        <p:spPr>
          <a:xfrm>
            <a:off x="6096000" y="2555581"/>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Hire/Supervise Staff</a:t>
            </a:r>
          </a:p>
        </p:txBody>
      </p:sp>
      <p:sp>
        <p:nvSpPr>
          <p:cNvPr id="9" name="TextBox 8">
            <a:extLst>
              <a:ext uri="{FF2B5EF4-FFF2-40B4-BE49-F238E27FC236}">
                <a16:creationId xmlns:a16="http://schemas.microsoft.com/office/drawing/2014/main" id="{695E03D1-1673-4A46-AC8E-18EEED960CE6}"/>
              </a:ext>
            </a:extLst>
          </p:cNvPr>
          <p:cNvSpPr txBox="1"/>
          <p:nvPr/>
        </p:nvSpPr>
        <p:spPr>
          <a:xfrm>
            <a:off x="838200" y="2986468"/>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Create Long-Range/Strategic Plan</a:t>
            </a:r>
          </a:p>
        </p:txBody>
      </p:sp>
      <p:sp>
        <p:nvSpPr>
          <p:cNvPr id="10" name="TextBox 9">
            <a:extLst>
              <a:ext uri="{FF2B5EF4-FFF2-40B4-BE49-F238E27FC236}">
                <a16:creationId xmlns:a16="http://schemas.microsoft.com/office/drawing/2014/main" id="{E046820D-EABB-4F90-B6EF-A36253822368}"/>
              </a:ext>
            </a:extLst>
          </p:cNvPr>
          <p:cNvSpPr txBox="1"/>
          <p:nvPr/>
        </p:nvSpPr>
        <p:spPr>
          <a:xfrm>
            <a:off x="6096000" y="2986468"/>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Create/Implement Plan</a:t>
            </a:r>
          </a:p>
        </p:txBody>
      </p:sp>
      <p:sp>
        <p:nvSpPr>
          <p:cNvPr id="11" name="TextBox 10">
            <a:extLst>
              <a:ext uri="{FF2B5EF4-FFF2-40B4-BE49-F238E27FC236}">
                <a16:creationId xmlns:a16="http://schemas.microsoft.com/office/drawing/2014/main" id="{0E780B7E-93A8-4648-ABAE-7BE78141E157}"/>
              </a:ext>
            </a:extLst>
          </p:cNvPr>
          <p:cNvSpPr txBox="1"/>
          <p:nvPr/>
        </p:nvSpPr>
        <p:spPr>
          <a:xfrm>
            <a:off x="838200" y="3417354"/>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Fiscal Oversight, Budget Approval</a:t>
            </a:r>
          </a:p>
        </p:txBody>
      </p:sp>
      <p:sp>
        <p:nvSpPr>
          <p:cNvPr id="12" name="TextBox 11">
            <a:extLst>
              <a:ext uri="{FF2B5EF4-FFF2-40B4-BE49-F238E27FC236}">
                <a16:creationId xmlns:a16="http://schemas.microsoft.com/office/drawing/2014/main" id="{0856448C-1B9E-47BB-A135-870D365DB36E}"/>
              </a:ext>
            </a:extLst>
          </p:cNvPr>
          <p:cNvSpPr txBox="1"/>
          <p:nvPr/>
        </p:nvSpPr>
        <p:spPr>
          <a:xfrm>
            <a:off x="6096000" y="3417354"/>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Create, Spend, Report on Budget</a:t>
            </a:r>
          </a:p>
        </p:txBody>
      </p:sp>
      <p:sp>
        <p:nvSpPr>
          <p:cNvPr id="13" name="TextBox 12">
            <a:extLst>
              <a:ext uri="{FF2B5EF4-FFF2-40B4-BE49-F238E27FC236}">
                <a16:creationId xmlns:a16="http://schemas.microsoft.com/office/drawing/2014/main" id="{F215E64B-64A6-4D8E-83C8-97BB53AC5EBB}"/>
              </a:ext>
            </a:extLst>
          </p:cNvPr>
          <p:cNvSpPr txBox="1"/>
          <p:nvPr/>
        </p:nvSpPr>
        <p:spPr>
          <a:xfrm>
            <a:off x="838200" y="3848241"/>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Approve All Policies</a:t>
            </a:r>
          </a:p>
        </p:txBody>
      </p:sp>
      <p:sp>
        <p:nvSpPr>
          <p:cNvPr id="14" name="TextBox 13">
            <a:extLst>
              <a:ext uri="{FF2B5EF4-FFF2-40B4-BE49-F238E27FC236}">
                <a16:creationId xmlns:a16="http://schemas.microsoft.com/office/drawing/2014/main" id="{66F87145-F6E0-4E3B-8969-C02FB274CAFE}"/>
              </a:ext>
            </a:extLst>
          </p:cNvPr>
          <p:cNvSpPr txBox="1"/>
          <p:nvPr/>
        </p:nvSpPr>
        <p:spPr>
          <a:xfrm>
            <a:off x="6096000" y="3848240"/>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Recommend/Implement Policies</a:t>
            </a:r>
          </a:p>
        </p:txBody>
      </p:sp>
      <p:sp>
        <p:nvSpPr>
          <p:cNvPr id="15" name="TextBox 14">
            <a:extLst>
              <a:ext uri="{FF2B5EF4-FFF2-40B4-BE49-F238E27FC236}">
                <a16:creationId xmlns:a16="http://schemas.microsoft.com/office/drawing/2014/main" id="{18A8756E-6F96-44C3-99FC-5B4D2CEF2100}"/>
              </a:ext>
            </a:extLst>
          </p:cNvPr>
          <p:cNvSpPr txBox="1"/>
          <p:nvPr/>
        </p:nvSpPr>
        <p:spPr>
          <a:xfrm>
            <a:off x="838200" y="4279127"/>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Ensure Library Has a Marketing Plan</a:t>
            </a:r>
          </a:p>
        </p:txBody>
      </p:sp>
      <p:sp>
        <p:nvSpPr>
          <p:cNvPr id="16" name="TextBox 15">
            <a:extLst>
              <a:ext uri="{FF2B5EF4-FFF2-40B4-BE49-F238E27FC236}">
                <a16:creationId xmlns:a16="http://schemas.microsoft.com/office/drawing/2014/main" id="{24FC21DD-1697-43B0-8D4F-F96EEE4528D8}"/>
              </a:ext>
            </a:extLst>
          </p:cNvPr>
          <p:cNvSpPr txBox="1"/>
          <p:nvPr/>
        </p:nvSpPr>
        <p:spPr>
          <a:xfrm>
            <a:off x="6096000" y="4278206"/>
            <a:ext cx="5257800" cy="430887"/>
          </a:xfrm>
          <a:prstGeom prst="rect">
            <a:avLst/>
          </a:prstGeom>
          <a:noFill/>
        </p:spPr>
        <p:txBody>
          <a:bodyPr wrap="square" rtlCol="0">
            <a:spAutoFit/>
          </a:bodyPr>
          <a:lstStyle/>
          <a:p>
            <a:pPr marL="457200" indent="-365760">
              <a:buFont typeface="Arial" panose="020B0604020202020204" pitchFamily="34" charset="0"/>
              <a:buChar char="•"/>
            </a:pPr>
            <a:r>
              <a:rPr lang="en-US" sz="2200" dirty="0">
                <a:solidFill>
                  <a:schemeClr val="bg1"/>
                </a:solidFill>
              </a:rPr>
              <a:t>Coordinate/Implement Marketing Plan</a:t>
            </a:r>
          </a:p>
        </p:txBody>
      </p:sp>
      <p:sp>
        <p:nvSpPr>
          <p:cNvPr id="17" name="TextBox 16">
            <a:extLst>
              <a:ext uri="{FF2B5EF4-FFF2-40B4-BE49-F238E27FC236}">
                <a16:creationId xmlns:a16="http://schemas.microsoft.com/office/drawing/2014/main" id="{1FDBC563-E567-4E52-A35E-07D269E68EC7}"/>
              </a:ext>
            </a:extLst>
          </p:cNvPr>
          <p:cNvSpPr txBox="1"/>
          <p:nvPr/>
        </p:nvSpPr>
        <p:spPr>
          <a:xfrm>
            <a:off x="838200" y="4949319"/>
            <a:ext cx="5072270" cy="553998"/>
          </a:xfrm>
          <a:prstGeom prst="rect">
            <a:avLst/>
          </a:prstGeom>
          <a:solidFill>
            <a:srgbClr val="152543"/>
          </a:solidFill>
        </p:spPr>
        <p:txBody>
          <a:bodyPr wrap="square" rtlCol="0">
            <a:spAutoFit/>
          </a:bodyPr>
          <a:lstStyle/>
          <a:p>
            <a:pPr algn="ctr"/>
            <a:r>
              <a:rPr lang="en-US" sz="3000" b="1" dirty="0">
                <a:solidFill>
                  <a:schemeClr val="accent4"/>
                </a:solidFill>
              </a:rPr>
              <a:t>OVERSIGHT</a:t>
            </a:r>
          </a:p>
        </p:txBody>
      </p:sp>
      <p:sp>
        <p:nvSpPr>
          <p:cNvPr id="18" name="TextBox 17">
            <a:extLst>
              <a:ext uri="{FF2B5EF4-FFF2-40B4-BE49-F238E27FC236}">
                <a16:creationId xmlns:a16="http://schemas.microsoft.com/office/drawing/2014/main" id="{C80B37CC-EA22-4B6B-9588-0030D727153D}"/>
              </a:ext>
            </a:extLst>
          </p:cNvPr>
          <p:cNvSpPr txBox="1"/>
          <p:nvPr/>
        </p:nvSpPr>
        <p:spPr>
          <a:xfrm>
            <a:off x="6096000" y="4949319"/>
            <a:ext cx="5072270" cy="553998"/>
          </a:xfrm>
          <a:prstGeom prst="rect">
            <a:avLst/>
          </a:prstGeom>
          <a:solidFill>
            <a:srgbClr val="152543"/>
          </a:solidFill>
        </p:spPr>
        <p:txBody>
          <a:bodyPr wrap="square" rtlCol="0">
            <a:spAutoFit/>
          </a:bodyPr>
          <a:lstStyle/>
          <a:p>
            <a:pPr algn="ctr"/>
            <a:r>
              <a:rPr lang="en-US" sz="3000" b="1" dirty="0">
                <a:solidFill>
                  <a:schemeClr val="accent4"/>
                </a:solidFill>
              </a:rPr>
              <a:t>DAILY MANAGEMENT</a:t>
            </a:r>
          </a:p>
        </p:txBody>
      </p:sp>
    </p:spTree>
    <p:extLst>
      <p:ext uri="{BB962C8B-B14F-4D97-AF65-F5344CB8AC3E}">
        <p14:creationId xmlns:p14="http://schemas.microsoft.com/office/powerpoint/2010/main" val="21584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How Do You Find Out Your Community’s Needs?</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283712" y="1690688"/>
            <a:ext cx="10515600" cy="641032"/>
          </a:xfrm>
        </p:spPr>
        <p:txBody>
          <a:bodyPr>
            <a:normAutofit/>
          </a:bodyPr>
          <a:lstStyle/>
          <a:p>
            <a:pPr marL="365760" indent="-365760"/>
            <a:r>
              <a:rPr lang="en-US" sz="3600" dirty="0">
                <a:solidFill>
                  <a:schemeClr val="bg1"/>
                </a:solidFill>
              </a:rPr>
              <a:t>Focus Groups?</a:t>
            </a:r>
          </a:p>
        </p:txBody>
      </p:sp>
      <p:sp>
        <p:nvSpPr>
          <p:cNvPr id="6" name="Content Placeholder 2">
            <a:extLst>
              <a:ext uri="{FF2B5EF4-FFF2-40B4-BE49-F238E27FC236}">
                <a16:creationId xmlns:a16="http://schemas.microsoft.com/office/drawing/2014/main" id="{4E8158EC-D36D-4F20-AC9A-86711F9E0957}"/>
              </a:ext>
            </a:extLst>
          </p:cNvPr>
          <p:cNvSpPr txBox="1">
            <a:spLocks/>
          </p:cNvSpPr>
          <p:nvPr/>
        </p:nvSpPr>
        <p:spPr>
          <a:xfrm>
            <a:off x="1283712" y="4095510"/>
            <a:ext cx="10515600" cy="1100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Go to community meetings? – Rotary, PTA, Church Groups, etc.</a:t>
            </a:r>
            <a:endParaRPr lang="en-US" sz="3600" dirty="0">
              <a:solidFill>
                <a:schemeClr val="accent4"/>
              </a:solidFill>
            </a:endParaRPr>
          </a:p>
        </p:txBody>
      </p:sp>
      <p:sp>
        <p:nvSpPr>
          <p:cNvPr id="7" name="Content Placeholder 2">
            <a:extLst>
              <a:ext uri="{FF2B5EF4-FFF2-40B4-BE49-F238E27FC236}">
                <a16:creationId xmlns:a16="http://schemas.microsoft.com/office/drawing/2014/main" id="{5E3D3872-259D-4007-B2E4-0CDF1B1E8BEF}"/>
              </a:ext>
            </a:extLst>
          </p:cNvPr>
          <p:cNvSpPr txBox="1">
            <a:spLocks/>
          </p:cNvSpPr>
          <p:nvPr/>
        </p:nvSpPr>
        <p:spPr>
          <a:xfrm>
            <a:off x="1283712" y="2293144"/>
            <a:ext cx="10515600" cy="641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Surveys? – How administer? Where administer?</a:t>
            </a:r>
          </a:p>
        </p:txBody>
      </p:sp>
      <p:sp>
        <p:nvSpPr>
          <p:cNvPr id="9" name="Content Placeholder 2">
            <a:extLst>
              <a:ext uri="{FF2B5EF4-FFF2-40B4-BE49-F238E27FC236}">
                <a16:creationId xmlns:a16="http://schemas.microsoft.com/office/drawing/2014/main" id="{19C4357D-5B3E-4328-9DE5-26FA1C532CCB}"/>
              </a:ext>
            </a:extLst>
          </p:cNvPr>
          <p:cNvSpPr txBox="1">
            <a:spLocks/>
          </p:cNvSpPr>
          <p:nvPr/>
        </p:nvSpPr>
        <p:spPr>
          <a:xfrm>
            <a:off x="1283712" y="2934175"/>
            <a:ext cx="10515600" cy="1161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Go out into the community? – grocery, coffee shop, farmer’s market, community events, etc.</a:t>
            </a:r>
          </a:p>
        </p:txBody>
      </p:sp>
      <p:sp>
        <p:nvSpPr>
          <p:cNvPr id="10" name="Content Placeholder 2">
            <a:extLst>
              <a:ext uri="{FF2B5EF4-FFF2-40B4-BE49-F238E27FC236}">
                <a16:creationId xmlns:a16="http://schemas.microsoft.com/office/drawing/2014/main" id="{4AD09D34-2BCD-496E-A49E-60183215A23F}"/>
              </a:ext>
            </a:extLst>
          </p:cNvPr>
          <p:cNvSpPr txBox="1">
            <a:spLocks/>
          </p:cNvSpPr>
          <p:nvPr/>
        </p:nvSpPr>
        <p:spPr>
          <a:xfrm>
            <a:off x="1283712" y="5196189"/>
            <a:ext cx="10515600" cy="1100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accent4"/>
                </a:solidFill>
              </a:rPr>
              <a:t>What questions do you ask, how do you ask them, and who does the asking?</a:t>
            </a:r>
          </a:p>
        </p:txBody>
      </p:sp>
    </p:spTree>
    <p:extLst>
      <p:ext uri="{BB962C8B-B14F-4D97-AF65-F5344CB8AC3E}">
        <p14:creationId xmlns:p14="http://schemas.microsoft.com/office/powerpoint/2010/main" val="37381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9" grpId="0" build="p"/>
      <p:bldP spid="10"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Meeting Community Needs</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283712" y="1690688"/>
            <a:ext cx="10515600" cy="1204912"/>
          </a:xfrm>
        </p:spPr>
        <p:txBody>
          <a:bodyPr>
            <a:normAutofit/>
          </a:bodyPr>
          <a:lstStyle/>
          <a:p>
            <a:pPr marL="365760" indent="-365760"/>
            <a:r>
              <a:rPr lang="en-US" sz="3600" dirty="0">
                <a:solidFill>
                  <a:schemeClr val="bg1"/>
                </a:solidFill>
              </a:rPr>
              <a:t>How do you assess the current and future needs of your community? Why is this important to do?</a:t>
            </a:r>
          </a:p>
        </p:txBody>
      </p:sp>
      <p:sp>
        <p:nvSpPr>
          <p:cNvPr id="6" name="Content Placeholder 2">
            <a:extLst>
              <a:ext uri="{FF2B5EF4-FFF2-40B4-BE49-F238E27FC236}">
                <a16:creationId xmlns:a16="http://schemas.microsoft.com/office/drawing/2014/main" id="{4E8158EC-D36D-4F20-AC9A-86711F9E0957}"/>
              </a:ext>
            </a:extLst>
          </p:cNvPr>
          <p:cNvSpPr txBox="1">
            <a:spLocks/>
          </p:cNvSpPr>
          <p:nvPr/>
        </p:nvSpPr>
        <p:spPr>
          <a:xfrm>
            <a:off x="1283712" y="4095510"/>
            <a:ext cx="10515600" cy="1100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Should the library partner with other organizations to meet certain needs? (Create library advocates)</a:t>
            </a:r>
            <a:endParaRPr lang="en-US" sz="3600" dirty="0">
              <a:solidFill>
                <a:schemeClr val="accent4"/>
              </a:solidFill>
            </a:endParaRPr>
          </a:p>
        </p:txBody>
      </p:sp>
      <p:sp>
        <p:nvSpPr>
          <p:cNvPr id="7" name="Content Placeholder 2">
            <a:extLst>
              <a:ext uri="{FF2B5EF4-FFF2-40B4-BE49-F238E27FC236}">
                <a16:creationId xmlns:a16="http://schemas.microsoft.com/office/drawing/2014/main" id="{5E3D3872-259D-4007-B2E4-0CDF1B1E8BEF}"/>
              </a:ext>
            </a:extLst>
          </p:cNvPr>
          <p:cNvSpPr txBox="1">
            <a:spLocks/>
          </p:cNvSpPr>
          <p:nvPr/>
        </p:nvSpPr>
        <p:spPr>
          <a:xfrm>
            <a:off x="1283712" y="2895600"/>
            <a:ext cx="10515600" cy="1199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Which of these needs should (and can) be addressed by the library, given the library’s limitations? </a:t>
            </a:r>
          </a:p>
        </p:txBody>
      </p:sp>
      <p:sp>
        <p:nvSpPr>
          <p:cNvPr id="8" name="Content Placeholder 2">
            <a:extLst>
              <a:ext uri="{FF2B5EF4-FFF2-40B4-BE49-F238E27FC236}">
                <a16:creationId xmlns:a16="http://schemas.microsoft.com/office/drawing/2014/main" id="{49FB9B4D-BE29-4D3C-A0EA-F611B1DF54E4}"/>
              </a:ext>
            </a:extLst>
          </p:cNvPr>
          <p:cNvSpPr txBox="1">
            <a:spLocks/>
          </p:cNvSpPr>
          <p:nvPr/>
        </p:nvSpPr>
        <p:spPr>
          <a:xfrm>
            <a:off x="1283712" y="5196189"/>
            <a:ext cx="10515600" cy="1357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accent4"/>
                </a:solidFill>
              </a:rPr>
              <a:t>How does the library’s mission statement/vision help guide you to an answer? Strategic Planning?</a:t>
            </a:r>
          </a:p>
        </p:txBody>
      </p:sp>
    </p:spTree>
    <p:extLst>
      <p:ext uri="{BB962C8B-B14F-4D97-AF65-F5344CB8AC3E}">
        <p14:creationId xmlns:p14="http://schemas.microsoft.com/office/powerpoint/2010/main" val="244879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Your Library’s Mission Statement</a:t>
            </a:r>
          </a:p>
        </p:txBody>
      </p:sp>
      <p:sp>
        <p:nvSpPr>
          <p:cNvPr id="5" name="Content Placeholder 4">
            <a:extLst>
              <a:ext uri="{FF2B5EF4-FFF2-40B4-BE49-F238E27FC236}">
                <a16:creationId xmlns:a16="http://schemas.microsoft.com/office/drawing/2014/main" id="{DA252AE0-7995-4B73-A908-781829BC85CF}"/>
              </a:ext>
            </a:extLst>
          </p:cNvPr>
          <p:cNvSpPr>
            <a:spLocks noGrp="1"/>
          </p:cNvSpPr>
          <p:nvPr>
            <p:ph idx="1"/>
          </p:nvPr>
        </p:nvSpPr>
        <p:spPr>
          <a:xfrm>
            <a:off x="838200" y="1690687"/>
            <a:ext cx="10515600" cy="4158029"/>
          </a:xfrm>
        </p:spPr>
        <p:txBody>
          <a:bodyPr>
            <a:noAutofit/>
          </a:bodyPr>
          <a:lstStyle/>
          <a:p>
            <a:pPr marL="0" indent="0" algn="ctr">
              <a:buNone/>
            </a:pPr>
            <a:endParaRPr lang="en-US" sz="4500" dirty="0">
              <a:solidFill>
                <a:schemeClr val="bg1"/>
              </a:solidFill>
            </a:endParaRPr>
          </a:p>
        </p:txBody>
      </p:sp>
    </p:spTree>
    <p:extLst>
      <p:ext uri="{BB962C8B-B14F-4D97-AF65-F5344CB8AC3E}">
        <p14:creationId xmlns:p14="http://schemas.microsoft.com/office/powerpoint/2010/main" val="554846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Community Needs &amp; Strategic Planning</a:t>
            </a:r>
          </a:p>
        </p:txBody>
      </p:sp>
      <p:sp>
        <p:nvSpPr>
          <p:cNvPr id="3" name="Content Placeholder 2">
            <a:extLst>
              <a:ext uri="{FF2B5EF4-FFF2-40B4-BE49-F238E27FC236}">
                <a16:creationId xmlns:a16="http://schemas.microsoft.com/office/drawing/2014/main" id="{7833736F-3C47-45C0-B817-2E0D03325453}"/>
              </a:ext>
            </a:extLst>
          </p:cNvPr>
          <p:cNvSpPr>
            <a:spLocks noGrp="1"/>
          </p:cNvSpPr>
          <p:nvPr>
            <p:ph idx="1"/>
          </p:nvPr>
        </p:nvSpPr>
        <p:spPr>
          <a:xfrm>
            <a:off x="1061604" y="6053455"/>
            <a:ext cx="10675362" cy="709311"/>
          </a:xfrm>
        </p:spPr>
        <p:txBody>
          <a:bodyPr>
            <a:normAutofit/>
          </a:bodyPr>
          <a:lstStyle/>
          <a:p>
            <a:pPr marL="365760" indent="-365760"/>
            <a:r>
              <a:rPr lang="en-US" sz="3600" dirty="0">
                <a:solidFill>
                  <a:schemeClr val="bg1"/>
                </a:solidFill>
              </a:rPr>
              <a:t>VT Department of Libraries Professional Collection</a:t>
            </a:r>
          </a:p>
        </p:txBody>
      </p:sp>
      <p:sp>
        <p:nvSpPr>
          <p:cNvPr id="6" name="Content Placeholder 2">
            <a:extLst>
              <a:ext uri="{FF2B5EF4-FFF2-40B4-BE49-F238E27FC236}">
                <a16:creationId xmlns:a16="http://schemas.microsoft.com/office/drawing/2014/main" id="{4E8158EC-D36D-4F20-AC9A-86711F9E0957}"/>
              </a:ext>
            </a:extLst>
          </p:cNvPr>
          <p:cNvSpPr txBox="1">
            <a:spLocks/>
          </p:cNvSpPr>
          <p:nvPr/>
        </p:nvSpPr>
        <p:spPr>
          <a:xfrm>
            <a:off x="1061604" y="1690688"/>
            <a:ext cx="10675362" cy="1231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Aspen Institute Action Guide V. 2.0: </a:t>
            </a:r>
            <a:r>
              <a:rPr lang="en-US" sz="3400" dirty="0">
                <a:solidFill>
                  <a:schemeClr val="bg1"/>
                </a:solidFill>
              </a:rPr>
              <a:t>http://www.libraryvision.org/download_action_guide </a:t>
            </a:r>
          </a:p>
        </p:txBody>
      </p:sp>
      <p:sp>
        <p:nvSpPr>
          <p:cNvPr id="5" name="Content Placeholder 2">
            <a:extLst>
              <a:ext uri="{FF2B5EF4-FFF2-40B4-BE49-F238E27FC236}">
                <a16:creationId xmlns:a16="http://schemas.microsoft.com/office/drawing/2014/main" id="{52ADB894-9C40-4961-A00C-B1FACB4264DD}"/>
              </a:ext>
            </a:extLst>
          </p:cNvPr>
          <p:cNvSpPr txBox="1">
            <a:spLocks/>
          </p:cNvSpPr>
          <p:nvPr/>
        </p:nvSpPr>
        <p:spPr>
          <a:xfrm>
            <a:off x="1061604" y="2843239"/>
            <a:ext cx="10675362" cy="1231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lvl="0" indent="-365760"/>
            <a:r>
              <a:rPr lang="en-US" sz="3600" dirty="0">
                <a:solidFill>
                  <a:schemeClr val="bg1"/>
                </a:solidFill>
              </a:rPr>
              <a:t>Harwood Institute Turning Outward Tools: </a:t>
            </a:r>
            <a:r>
              <a:rPr lang="en-US" sz="3400" dirty="0">
                <a:solidFill>
                  <a:schemeClr val="bg1"/>
                </a:solidFill>
              </a:rPr>
              <a:t>http://theharwoodinstitute.org/tools/ </a:t>
            </a:r>
          </a:p>
        </p:txBody>
      </p:sp>
      <p:sp>
        <p:nvSpPr>
          <p:cNvPr id="7" name="Content Placeholder 2">
            <a:extLst>
              <a:ext uri="{FF2B5EF4-FFF2-40B4-BE49-F238E27FC236}">
                <a16:creationId xmlns:a16="http://schemas.microsoft.com/office/drawing/2014/main" id="{2E8ECE94-A2D1-478C-B9DF-BB7FFC938EF9}"/>
              </a:ext>
            </a:extLst>
          </p:cNvPr>
          <p:cNvSpPr txBox="1">
            <a:spLocks/>
          </p:cNvSpPr>
          <p:nvPr/>
        </p:nvSpPr>
        <p:spPr>
          <a:xfrm>
            <a:off x="1712768" y="4011525"/>
            <a:ext cx="10024198" cy="19142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lvl="0" indent="-365760"/>
            <a:r>
              <a:rPr lang="en-US" sz="3600" dirty="0">
                <a:solidFill>
                  <a:schemeClr val="bg1"/>
                </a:solidFill>
              </a:rPr>
              <a:t>ALA Turning Outward Tools for Libraries: </a:t>
            </a:r>
            <a:r>
              <a:rPr lang="en-US" sz="3400" dirty="0">
                <a:solidFill>
                  <a:schemeClr val="bg1"/>
                </a:solidFill>
              </a:rPr>
              <a:t>http://www.ala.org/tools/librariestransform/libraries-transforming-communities/resources-for-library-professionals </a:t>
            </a:r>
          </a:p>
        </p:txBody>
      </p:sp>
    </p:spTree>
    <p:extLst>
      <p:ext uri="{BB962C8B-B14F-4D97-AF65-F5344CB8AC3E}">
        <p14:creationId xmlns:p14="http://schemas.microsoft.com/office/powerpoint/2010/main" val="30622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5" grpId="0" build="p"/>
      <p:bldP spid="7"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9F668A-1C23-4C30-83BF-EC3A64070737}"/>
              </a:ext>
            </a:extLst>
          </p:cNvPr>
          <p:cNvSpPr>
            <a:spLocks noGrp="1"/>
          </p:cNvSpPr>
          <p:nvPr>
            <p:ph type="title"/>
          </p:nvPr>
        </p:nvSpPr>
        <p:spPr>
          <a:xfrm>
            <a:off x="6359236" y="-418366"/>
            <a:ext cx="6876539" cy="1996741"/>
          </a:xfrm>
        </p:spPr>
        <p:txBody>
          <a:bodyPr vert="horz" lIns="91440" tIns="45720" rIns="91440" bIns="45720" rtlCol="0" anchor="b">
            <a:normAutofit/>
          </a:bodyPr>
          <a:lstStyle/>
          <a:p>
            <a:r>
              <a:rPr lang="en-US" sz="6000" b="1" dirty="0">
                <a:solidFill>
                  <a:schemeClr val="accent4"/>
                </a:solidFill>
              </a:rPr>
              <a:t>Advocacy: </a:t>
            </a:r>
            <a:br>
              <a:rPr lang="en-US" sz="5300" b="1" dirty="0">
                <a:solidFill>
                  <a:schemeClr val="accent4"/>
                </a:solidFill>
              </a:rPr>
            </a:br>
            <a:r>
              <a:rPr lang="en-US" sz="4500" b="1" dirty="0">
                <a:solidFill>
                  <a:schemeClr val="accent4"/>
                </a:solidFill>
              </a:rPr>
              <a:t>Community Connections</a:t>
            </a:r>
          </a:p>
        </p:txBody>
      </p:sp>
      <p:pic>
        <p:nvPicPr>
          <p:cNvPr id="4" name="Picture 3" descr="A picture containing candle, object, indoor&#10;&#10;Description automatically generated">
            <a:extLst>
              <a:ext uri="{FF2B5EF4-FFF2-40B4-BE49-F238E27FC236}">
                <a16:creationId xmlns:a16="http://schemas.microsoft.com/office/drawing/2014/main" id="{2CB692B9-E7AB-442D-8503-4C62D41A6AEB}"/>
              </a:ext>
            </a:extLst>
          </p:cNvPr>
          <p:cNvPicPr>
            <a:picLocks noChangeAspect="1"/>
          </p:cNvPicPr>
          <p:nvPr/>
        </p:nvPicPr>
        <p:blipFill rotWithShape="1">
          <a:blip r:embed="rId3">
            <a:extLst>
              <a:ext uri="{28A0092B-C50C-407E-A947-70E740481C1C}">
                <a14:useLocalDpi xmlns:a14="http://schemas.microsoft.com/office/drawing/2010/main" val="0"/>
              </a:ext>
            </a:extLst>
          </a:blip>
          <a:srcRect l="35026" r="4803"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2" name="Content Placeholder 2">
            <a:extLst>
              <a:ext uri="{FF2B5EF4-FFF2-40B4-BE49-F238E27FC236}">
                <a16:creationId xmlns:a16="http://schemas.microsoft.com/office/drawing/2014/main" id="{60AAAF41-EC64-4616-8078-63C515C45F07}"/>
              </a:ext>
            </a:extLst>
          </p:cNvPr>
          <p:cNvSpPr txBox="1">
            <a:spLocks/>
          </p:cNvSpPr>
          <p:nvPr/>
        </p:nvSpPr>
        <p:spPr>
          <a:xfrm>
            <a:off x="6167848" y="1721352"/>
            <a:ext cx="5774100" cy="15509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Talking up your library &amp; getting others to talk up your library</a:t>
            </a:r>
          </a:p>
        </p:txBody>
      </p:sp>
      <p:sp>
        <p:nvSpPr>
          <p:cNvPr id="15" name="Content Placeholder 2">
            <a:extLst>
              <a:ext uri="{FF2B5EF4-FFF2-40B4-BE49-F238E27FC236}">
                <a16:creationId xmlns:a16="http://schemas.microsoft.com/office/drawing/2014/main" id="{14A22B1B-AA62-438A-9376-FBCB2BAD11B8}"/>
              </a:ext>
            </a:extLst>
          </p:cNvPr>
          <p:cNvSpPr txBox="1">
            <a:spLocks/>
          </p:cNvSpPr>
          <p:nvPr/>
        </p:nvSpPr>
        <p:spPr>
          <a:xfrm>
            <a:off x="5736784" y="3272327"/>
            <a:ext cx="5774100" cy="15509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Talking Points you can use &amp; get others to use on your behalf.</a:t>
            </a:r>
          </a:p>
        </p:txBody>
      </p:sp>
      <p:sp>
        <p:nvSpPr>
          <p:cNvPr id="17" name="Content Placeholder 2">
            <a:extLst>
              <a:ext uri="{FF2B5EF4-FFF2-40B4-BE49-F238E27FC236}">
                <a16:creationId xmlns:a16="http://schemas.microsoft.com/office/drawing/2014/main" id="{55D702F8-40ED-4D21-8038-BF67875FFF9D}"/>
              </a:ext>
            </a:extLst>
          </p:cNvPr>
          <p:cNvSpPr txBox="1">
            <a:spLocks/>
          </p:cNvSpPr>
          <p:nvPr/>
        </p:nvSpPr>
        <p:spPr>
          <a:xfrm>
            <a:off x="4800600" y="4800600"/>
            <a:ext cx="7141348" cy="2057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Solicit Patron Stories to Share: How has the library changed your life? What do you love about the library?</a:t>
            </a:r>
          </a:p>
        </p:txBody>
      </p:sp>
      <p:sp>
        <p:nvSpPr>
          <p:cNvPr id="7" name="TextBox 6">
            <a:extLst>
              <a:ext uri="{FF2B5EF4-FFF2-40B4-BE49-F238E27FC236}">
                <a16:creationId xmlns:a16="http://schemas.microsoft.com/office/drawing/2014/main" id="{37C0A639-647C-439A-A1C9-003488800333}"/>
              </a:ext>
            </a:extLst>
          </p:cNvPr>
          <p:cNvSpPr txBox="1"/>
          <p:nvPr/>
        </p:nvSpPr>
        <p:spPr>
          <a:xfrm>
            <a:off x="79972" y="5829294"/>
            <a:ext cx="3224337" cy="923330"/>
          </a:xfrm>
          <a:prstGeom prst="rect">
            <a:avLst/>
          </a:prstGeom>
          <a:noFill/>
        </p:spPr>
        <p:txBody>
          <a:bodyPr wrap="square" rtlCol="0">
            <a:spAutoFit/>
          </a:bodyPr>
          <a:lstStyle/>
          <a:p>
            <a:r>
              <a:rPr lang="en-US" dirty="0"/>
              <a:t>Source: </a:t>
            </a:r>
            <a:r>
              <a:rPr lang="en-US" dirty="0">
                <a:hlinkClick r:id="rId4">
                  <a:extLst>
                    <a:ext uri="{A12FA001-AC4F-418D-AE19-62706E023703}">
                      <ahyp:hlinkClr xmlns:ahyp="http://schemas.microsoft.com/office/drawing/2018/hyperlinkcolor" val="tx"/>
                    </a:ext>
                  </a:extLst>
                </a:hlinkClick>
              </a:rPr>
              <a:t>https://www.flickr.com/photos/volunteermatch/27677155485/</a:t>
            </a:r>
            <a:endParaRPr lang="en-US" dirty="0"/>
          </a:p>
        </p:txBody>
      </p:sp>
    </p:spTree>
    <p:extLst>
      <p:ext uri="{BB962C8B-B14F-4D97-AF65-F5344CB8AC3E}">
        <p14:creationId xmlns:p14="http://schemas.microsoft.com/office/powerpoint/2010/main" val="132502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build="p"/>
      <p:bldP spid="1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Advocacy: Community Connections</a:t>
            </a:r>
          </a:p>
        </p:txBody>
      </p:sp>
      <p:sp>
        <p:nvSpPr>
          <p:cNvPr id="7" name="Content Placeholder 2">
            <a:extLst>
              <a:ext uri="{FF2B5EF4-FFF2-40B4-BE49-F238E27FC236}">
                <a16:creationId xmlns:a16="http://schemas.microsoft.com/office/drawing/2014/main" id="{1506BDCA-E60D-428D-8A26-E386716046A4}"/>
              </a:ext>
            </a:extLst>
          </p:cNvPr>
          <p:cNvSpPr txBox="1">
            <a:spLocks/>
          </p:cNvSpPr>
          <p:nvPr/>
        </p:nvSpPr>
        <p:spPr>
          <a:xfrm>
            <a:off x="1516638" y="1690688"/>
            <a:ext cx="10675362" cy="1196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United for Libraries: Power Guide for Successful Advocacy: http://www.ala.org/united/powerguide</a:t>
            </a:r>
          </a:p>
        </p:txBody>
      </p:sp>
      <p:sp>
        <p:nvSpPr>
          <p:cNvPr id="9" name="Content Placeholder 2">
            <a:extLst>
              <a:ext uri="{FF2B5EF4-FFF2-40B4-BE49-F238E27FC236}">
                <a16:creationId xmlns:a16="http://schemas.microsoft.com/office/drawing/2014/main" id="{30B72119-8462-45AC-9ED6-D3A14C804FD4}"/>
              </a:ext>
            </a:extLst>
          </p:cNvPr>
          <p:cNvSpPr txBox="1">
            <a:spLocks/>
          </p:cNvSpPr>
          <p:nvPr/>
        </p:nvSpPr>
        <p:spPr>
          <a:xfrm>
            <a:off x="1516638" y="2887579"/>
            <a:ext cx="10675362" cy="1515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Turning the Page Library Advocacy Training: http://www.publiclibraryadvocacy.org/ </a:t>
            </a:r>
          </a:p>
        </p:txBody>
      </p:sp>
      <p:sp>
        <p:nvSpPr>
          <p:cNvPr id="5" name="Content Placeholder 2">
            <a:extLst>
              <a:ext uri="{FF2B5EF4-FFF2-40B4-BE49-F238E27FC236}">
                <a16:creationId xmlns:a16="http://schemas.microsoft.com/office/drawing/2014/main" id="{58128319-4420-46B9-9108-F89E6E3955CF}"/>
              </a:ext>
            </a:extLst>
          </p:cNvPr>
          <p:cNvSpPr txBox="1">
            <a:spLocks/>
          </p:cNvSpPr>
          <p:nvPr/>
        </p:nvSpPr>
        <p:spPr>
          <a:xfrm>
            <a:off x="1516638" y="4213142"/>
            <a:ext cx="10675362" cy="15159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Tribute: Library Patrons Expressing Love – Pierson Library: https://www.youtube.com/watch?v=xFwS4_cllJo </a:t>
            </a:r>
          </a:p>
        </p:txBody>
      </p:sp>
    </p:spTree>
    <p:extLst>
      <p:ext uri="{BB962C8B-B14F-4D97-AF65-F5344CB8AC3E}">
        <p14:creationId xmlns:p14="http://schemas.microsoft.com/office/powerpoint/2010/main" val="34455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Future of Public Libraries</a:t>
            </a:r>
          </a:p>
        </p:txBody>
      </p:sp>
      <p:sp>
        <p:nvSpPr>
          <p:cNvPr id="7" name="Content Placeholder 2">
            <a:extLst>
              <a:ext uri="{FF2B5EF4-FFF2-40B4-BE49-F238E27FC236}">
                <a16:creationId xmlns:a16="http://schemas.microsoft.com/office/drawing/2014/main" id="{1506BDCA-E60D-428D-8A26-E386716046A4}"/>
              </a:ext>
            </a:extLst>
          </p:cNvPr>
          <p:cNvSpPr txBox="1">
            <a:spLocks/>
          </p:cNvSpPr>
          <p:nvPr/>
        </p:nvSpPr>
        <p:spPr>
          <a:xfrm>
            <a:off x="1516638" y="1690689"/>
            <a:ext cx="10675362" cy="763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“Community Hub”</a:t>
            </a:r>
          </a:p>
        </p:txBody>
      </p:sp>
      <p:sp>
        <p:nvSpPr>
          <p:cNvPr id="9" name="Content Placeholder 2">
            <a:extLst>
              <a:ext uri="{FF2B5EF4-FFF2-40B4-BE49-F238E27FC236}">
                <a16:creationId xmlns:a16="http://schemas.microsoft.com/office/drawing/2014/main" id="{30B72119-8462-45AC-9ED6-D3A14C804FD4}"/>
              </a:ext>
            </a:extLst>
          </p:cNvPr>
          <p:cNvSpPr txBox="1">
            <a:spLocks/>
          </p:cNvSpPr>
          <p:nvPr/>
        </p:nvSpPr>
        <p:spPr>
          <a:xfrm>
            <a:off x="1516638" y="2454443"/>
            <a:ext cx="10675362" cy="745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Access to New Types of: </a:t>
            </a:r>
          </a:p>
        </p:txBody>
      </p:sp>
      <p:sp>
        <p:nvSpPr>
          <p:cNvPr id="5" name="Content Placeholder 2">
            <a:extLst>
              <a:ext uri="{FF2B5EF4-FFF2-40B4-BE49-F238E27FC236}">
                <a16:creationId xmlns:a16="http://schemas.microsoft.com/office/drawing/2014/main" id="{EAC11DBC-AE1D-4B78-925F-6303D58DDB41}"/>
              </a:ext>
            </a:extLst>
          </p:cNvPr>
          <p:cNvSpPr txBox="1">
            <a:spLocks/>
          </p:cNvSpPr>
          <p:nvPr/>
        </p:nvSpPr>
        <p:spPr>
          <a:xfrm>
            <a:off x="2126238" y="3847721"/>
            <a:ext cx="10675362" cy="745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Programs </a:t>
            </a:r>
          </a:p>
        </p:txBody>
      </p:sp>
      <p:sp>
        <p:nvSpPr>
          <p:cNvPr id="6" name="Content Placeholder 2">
            <a:extLst>
              <a:ext uri="{FF2B5EF4-FFF2-40B4-BE49-F238E27FC236}">
                <a16:creationId xmlns:a16="http://schemas.microsoft.com/office/drawing/2014/main" id="{CB754F71-DE6E-4DC6-9B36-830D91B966EC}"/>
              </a:ext>
            </a:extLst>
          </p:cNvPr>
          <p:cNvSpPr txBox="1">
            <a:spLocks/>
          </p:cNvSpPr>
          <p:nvPr/>
        </p:nvSpPr>
        <p:spPr>
          <a:xfrm>
            <a:off x="2126238" y="4541974"/>
            <a:ext cx="10675362" cy="745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Services</a:t>
            </a:r>
          </a:p>
        </p:txBody>
      </p:sp>
      <p:sp>
        <p:nvSpPr>
          <p:cNvPr id="8" name="Content Placeholder 2">
            <a:extLst>
              <a:ext uri="{FF2B5EF4-FFF2-40B4-BE49-F238E27FC236}">
                <a16:creationId xmlns:a16="http://schemas.microsoft.com/office/drawing/2014/main" id="{A053B5E7-4BB5-412D-B90B-8F8BC43B203E}"/>
              </a:ext>
            </a:extLst>
          </p:cNvPr>
          <p:cNvSpPr txBox="1">
            <a:spLocks/>
          </p:cNvSpPr>
          <p:nvPr/>
        </p:nvSpPr>
        <p:spPr>
          <a:xfrm>
            <a:off x="1516638" y="5357433"/>
            <a:ext cx="10675362" cy="745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Altering the “Look and Feel” of the Library</a:t>
            </a:r>
          </a:p>
        </p:txBody>
      </p:sp>
      <p:sp>
        <p:nvSpPr>
          <p:cNvPr id="10" name="Content Placeholder 2">
            <a:extLst>
              <a:ext uri="{FF2B5EF4-FFF2-40B4-BE49-F238E27FC236}">
                <a16:creationId xmlns:a16="http://schemas.microsoft.com/office/drawing/2014/main" id="{30BD0F0D-EFB7-4F21-98F1-3AA3939B7504}"/>
              </a:ext>
            </a:extLst>
          </p:cNvPr>
          <p:cNvSpPr txBox="1">
            <a:spLocks/>
          </p:cNvSpPr>
          <p:nvPr/>
        </p:nvSpPr>
        <p:spPr>
          <a:xfrm>
            <a:off x="2126238" y="3125230"/>
            <a:ext cx="10675362" cy="7459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Resources </a:t>
            </a:r>
          </a:p>
        </p:txBody>
      </p:sp>
    </p:spTree>
    <p:extLst>
      <p:ext uri="{BB962C8B-B14F-4D97-AF65-F5344CB8AC3E}">
        <p14:creationId xmlns:p14="http://schemas.microsoft.com/office/powerpoint/2010/main" val="21600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5" grpId="0" build="p"/>
      <p:bldP spid="6" grpId="0" build="p"/>
      <p:bldP spid="8" grpId="0" build="p"/>
      <p:bldP spid="10"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3AD-2D1B-4A30-B6B8-04F9170A7861}"/>
              </a:ext>
            </a:extLst>
          </p:cNvPr>
          <p:cNvSpPr>
            <a:spLocks noGrp="1"/>
          </p:cNvSpPr>
          <p:nvPr>
            <p:ph type="title"/>
          </p:nvPr>
        </p:nvSpPr>
        <p:spPr/>
        <p:txBody>
          <a:bodyPr/>
          <a:lstStyle/>
          <a:p>
            <a:pPr algn="ctr"/>
            <a:r>
              <a:rPr lang="en-US" b="1" dirty="0">
                <a:solidFill>
                  <a:schemeClr val="accent4"/>
                </a:solidFill>
              </a:rPr>
              <a:t>The Work of Library Trustees</a:t>
            </a:r>
          </a:p>
        </p:txBody>
      </p:sp>
      <p:sp>
        <p:nvSpPr>
          <p:cNvPr id="8" name="Content Placeholder 2">
            <a:extLst>
              <a:ext uri="{FF2B5EF4-FFF2-40B4-BE49-F238E27FC236}">
                <a16:creationId xmlns:a16="http://schemas.microsoft.com/office/drawing/2014/main" id="{C042683C-ABC2-455E-A65B-380F3CE906E7}"/>
              </a:ext>
            </a:extLst>
          </p:cNvPr>
          <p:cNvSpPr txBox="1">
            <a:spLocks/>
          </p:cNvSpPr>
          <p:nvPr/>
        </p:nvSpPr>
        <p:spPr>
          <a:xfrm>
            <a:off x="1516638" y="1690689"/>
            <a:ext cx="10675362" cy="616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Vital to Our Democracy</a:t>
            </a:r>
          </a:p>
        </p:txBody>
      </p:sp>
      <p:sp>
        <p:nvSpPr>
          <p:cNvPr id="9" name="Content Placeholder 2">
            <a:extLst>
              <a:ext uri="{FF2B5EF4-FFF2-40B4-BE49-F238E27FC236}">
                <a16:creationId xmlns:a16="http://schemas.microsoft.com/office/drawing/2014/main" id="{6CFAC9C1-3C26-4D87-B72F-BF9C54927C7D}"/>
              </a:ext>
            </a:extLst>
          </p:cNvPr>
          <p:cNvSpPr txBox="1">
            <a:spLocks/>
          </p:cNvSpPr>
          <p:nvPr/>
        </p:nvSpPr>
        <p:spPr>
          <a:xfrm>
            <a:off x="1516638" y="2306783"/>
            <a:ext cx="10675362" cy="616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Vital to Our Communities</a:t>
            </a:r>
          </a:p>
        </p:txBody>
      </p:sp>
      <p:sp>
        <p:nvSpPr>
          <p:cNvPr id="10" name="Content Placeholder 2">
            <a:extLst>
              <a:ext uri="{FF2B5EF4-FFF2-40B4-BE49-F238E27FC236}">
                <a16:creationId xmlns:a16="http://schemas.microsoft.com/office/drawing/2014/main" id="{1C77E6DF-67D6-40F5-86C2-A474BEF1CE49}"/>
              </a:ext>
            </a:extLst>
          </p:cNvPr>
          <p:cNvSpPr txBox="1">
            <a:spLocks/>
          </p:cNvSpPr>
          <p:nvPr/>
        </p:nvSpPr>
        <p:spPr>
          <a:xfrm>
            <a:off x="1516638" y="2922877"/>
            <a:ext cx="10675362" cy="616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600" dirty="0">
                <a:solidFill>
                  <a:schemeClr val="bg1"/>
                </a:solidFill>
              </a:rPr>
              <a:t>Vital to Our Citizens</a:t>
            </a:r>
          </a:p>
        </p:txBody>
      </p:sp>
      <p:sp>
        <p:nvSpPr>
          <p:cNvPr id="11" name="Title 1">
            <a:extLst>
              <a:ext uri="{FF2B5EF4-FFF2-40B4-BE49-F238E27FC236}">
                <a16:creationId xmlns:a16="http://schemas.microsoft.com/office/drawing/2014/main" id="{7FC58F1A-E1EF-4996-B97E-148E93832978}"/>
              </a:ext>
            </a:extLst>
          </p:cNvPr>
          <p:cNvSpPr txBox="1">
            <a:spLocks/>
          </p:cNvSpPr>
          <p:nvPr/>
        </p:nvSpPr>
        <p:spPr>
          <a:xfrm>
            <a:off x="838200" y="42722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4"/>
                </a:solidFill>
              </a:rPr>
              <a:t>Thank you for the work you do!</a:t>
            </a:r>
          </a:p>
        </p:txBody>
      </p:sp>
    </p:spTree>
    <p:extLst>
      <p:ext uri="{BB962C8B-B14F-4D97-AF65-F5344CB8AC3E}">
        <p14:creationId xmlns:p14="http://schemas.microsoft.com/office/powerpoint/2010/main" val="100781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EA53B-D6ED-442C-BF93-52F54F997616}"/>
              </a:ext>
            </a:extLst>
          </p:cNvPr>
          <p:cNvSpPr>
            <a:spLocks noGrp="1"/>
          </p:cNvSpPr>
          <p:nvPr>
            <p:ph type="title"/>
          </p:nvPr>
        </p:nvSpPr>
        <p:spPr/>
        <p:txBody>
          <a:bodyPr/>
          <a:lstStyle/>
          <a:p>
            <a:pPr algn="ctr"/>
            <a:r>
              <a:rPr lang="en-US" b="1" dirty="0">
                <a:solidFill>
                  <a:schemeClr val="accent4"/>
                </a:solidFill>
              </a:rPr>
              <a:t>Contact Me</a:t>
            </a:r>
          </a:p>
        </p:txBody>
      </p:sp>
      <p:sp>
        <p:nvSpPr>
          <p:cNvPr id="3" name="Content Placeholder 2">
            <a:extLst>
              <a:ext uri="{FF2B5EF4-FFF2-40B4-BE49-F238E27FC236}">
                <a16:creationId xmlns:a16="http://schemas.microsoft.com/office/drawing/2014/main" id="{72A3EAB2-726D-48A9-9D44-693A8602D526}"/>
              </a:ext>
            </a:extLst>
          </p:cNvPr>
          <p:cNvSpPr>
            <a:spLocks noGrp="1"/>
          </p:cNvSpPr>
          <p:nvPr>
            <p:ph idx="1"/>
          </p:nvPr>
        </p:nvSpPr>
        <p:spPr>
          <a:xfrm>
            <a:off x="838200" y="2506662"/>
            <a:ext cx="10787743" cy="4351338"/>
          </a:xfrm>
        </p:spPr>
        <p:txBody>
          <a:bodyPr>
            <a:normAutofit/>
          </a:bodyPr>
          <a:lstStyle/>
          <a:p>
            <a:pPr marL="0" indent="0">
              <a:buNone/>
            </a:pPr>
            <a:r>
              <a:rPr lang="en-US" sz="4400" dirty="0">
                <a:solidFill>
                  <a:schemeClr val="bg1"/>
                </a:solidFill>
              </a:rPr>
              <a:t>Lara Keenan</a:t>
            </a:r>
          </a:p>
          <a:p>
            <a:pPr marL="0" indent="0">
              <a:buNone/>
            </a:pPr>
            <a:r>
              <a:rPr lang="en-US" sz="3800" dirty="0">
                <a:solidFill>
                  <a:schemeClr val="bg1"/>
                </a:solidFill>
              </a:rPr>
              <a:t>State Library Consultant, Governance &amp; Management</a:t>
            </a:r>
          </a:p>
          <a:p>
            <a:pPr marL="0" indent="0">
              <a:buNone/>
            </a:pPr>
            <a:r>
              <a:rPr lang="en-US" sz="3800" dirty="0">
                <a:solidFill>
                  <a:schemeClr val="bg1"/>
                </a:solidFill>
              </a:rPr>
              <a:t>60 Washington Street, Suite 2, Barre VT 05641</a:t>
            </a:r>
          </a:p>
          <a:p>
            <a:pPr marL="0" indent="0">
              <a:buNone/>
            </a:pPr>
            <a:r>
              <a:rPr lang="en-US" sz="3800" dirty="0">
                <a:solidFill>
                  <a:schemeClr val="bg1"/>
                </a:solidFill>
              </a:rPr>
              <a:t>802-636-0026 | lara.keenan@vermont.gov</a:t>
            </a:r>
          </a:p>
        </p:txBody>
      </p:sp>
    </p:spTree>
    <p:extLst>
      <p:ext uri="{BB962C8B-B14F-4D97-AF65-F5344CB8AC3E}">
        <p14:creationId xmlns:p14="http://schemas.microsoft.com/office/powerpoint/2010/main" val="3077005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700-16C7-416A-BB44-5113653ED2AF}"/>
              </a:ext>
            </a:extLst>
          </p:cNvPr>
          <p:cNvSpPr>
            <a:spLocks noGrp="1"/>
          </p:cNvSpPr>
          <p:nvPr>
            <p:ph type="title"/>
          </p:nvPr>
        </p:nvSpPr>
        <p:spPr>
          <a:xfrm>
            <a:off x="952500" y="819150"/>
            <a:ext cx="10515600" cy="5048249"/>
          </a:xfrm>
        </p:spPr>
        <p:txBody>
          <a:bodyPr>
            <a:normAutofit/>
          </a:bodyPr>
          <a:lstStyle/>
          <a:p>
            <a:pPr algn="ctr"/>
            <a:r>
              <a:rPr lang="en-US" sz="7500" b="1" dirty="0">
                <a:solidFill>
                  <a:schemeClr val="accent4"/>
                </a:solidFill>
              </a:rPr>
              <a:t>Ongoing Trustee Duties</a:t>
            </a:r>
          </a:p>
        </p:txBody>
      </p:sp>
    </p:spTree>
    <p:extLst>
      <p:ext uri="{BB962C8B-B14F-4D97-AF65-F5344CB8AC3E}">
        <p14:creationId xmlns:p14="http://schemas.microsoft.com/office/powerpoint/2010/main" val="1706689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39431</TotalTime>
  <Words>7851</Words>
  <Application>Microsoft Office PowerPoint</Application>
  <PresentationFormat>Widescreen</PresentationFormat>
  <Paragraphs>586</Paragraphs>
  <Slides>88</Slides>
  <Notes>88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Calibri</vt:lpstr>
      <vt:lpstr>Calibri Light</vt:lpstr>
      <vt:lpstr>Office Theme</vt:lpstr>
      <vt:lpstr>Trustee Board Training </vt:lpstr>
      <vt:lpstr>Why Do Public Libraries Exist? VSA Title 22</vt:lpstr>
      <vt:lpstr>What is the Primary Duty of the Trustees?</vt:lpstr>
      <vt:lpstr>Primary Responsibility of Trustees</vt:lpstr>
      <vt:lpstr>PowerPoint Presentation</vt:lpstr>
      <vt:lpstr>Library Board Basic Tasks - Oversight</vt:lpstr>
      <vt:lpstr>Director Basic Tasks – Daily Management</vt:lpstr>
      <vt:lpstr>Comparison of Roles</vt:lpstr>
      <vt:lpstr>Ongoing Trustee Duties</vt:lpstr>
      <vt:lpstr>Prepare for board meetings; attend &amp; participate</vt:lpstr>
      <vt:lpstr>Get to know the legal stuff: State &amp; Federal Laws</vt:lpstr>
      <vt:lpstr>Support Library Services: Visit &amp; Observe</vt:lpstr>
      <vt:lpstr>Talk About the Library in the Community</vt:lpstr>
      <vt:lpstr>Keep open to the future: read, think, listen</vt:lpstr>
      <vt:lpstr>What Laws Govern Your Work?</vt:lpstr>
      <vt:lpstr>Why Do Public Libraries Exist? VSA Title 22</vt:lpstr>
      <vt:lpstr>Division of Powers: Trustees &amp; SelectBoard</vt:lpstr>
      <vt:lpstr>Who Is In Charge?</vt:lpstr>
      <vt:lpstr>PowerPoint Presentation</vt:lpstr>
      <vt:lpstr>Community-Wide Initiatives</vt:lpstr>
      <vt:lpstr>Research Assistance &amp; Information Dissemination</vt:lpstr>
      <vt:lpstr>How Libraries Benefit Your Community</vt:lpstr>
      <vt:lpstr>How Libraries Benefit Your Community</vt:lpstr>
      <vt:lpstr>How Libraries Benefit Your Community</vt:lpstr>
      <vt:lpstr>How Libraries Benefit Your Community</vt:lpstr>
      <vt:lpstr>How Libraries Benefit Your Community</vt:lpstr>
      <vt:lpstr>How Libraries Benefit Your Community</vt:lpstr>
      <vt:lpstr>Laws: State, Federal, Local, &amp; ALA Guidelines</vt:lpstr>
      <vt:lpstr>What are the Fiduciary Duties of the Trustees?</vt:lpstr>
      <vt:lpstr>Duty of Care or Diligence</vt:lpstr>
      <vt:lpstr>Duty of Loyalty</vt:lpstr>
      <vt:lpstr>Duty of Obedience</vt:lpstr>
      <vt:lpstr>What Laws Should Govern Trustee Meetings?</vt:lpstr>
      <vt:lpstr>What Rules Govern Meetings?</vt:lpstr>
      <vt:lpstr>PowerPoint Presentation</vt:lpstr>
      <vt:lpstr>PowerPoint Presentation</vt:lpstr>
      <vt:lpstr>PowerPoint Presentation</vt:lpstr>
      <vt:lpstr>PowerPoint Presentation</vt:lpstr>
      <vt:lpstr>Requirements of Open Meeting Law</vt:lpstr>
      <vt:lpstr>Agenda Posting</vt:lpstr>
      <vt:lpstr>Minutes</vt:lpstr>
      <vt:lpstr>Executive Session: How To</vt:lpstr>
      <vt:lpstr>Inside Executive Session</vt:lpstr>
      <vt:lpstr>Discussing problems, solutions, &amp; other library business over email or text with a quorum</vt:lpstr>
      <vt:lpstr>Fundraising</vt:lpstr>
      <vt:lpstr>What about the Friends Group?</vt:lpstr>
      <vt:lpstr>Fundraising</vt:lpstr>
      <vt:lpstr>Bequests, Endowments, &amp; Other Large Monetary Gifts</vt:lpstr>
      <vt:lpstr>Why Do You Need a Gift Acceptance Policy?</vt:lpstr>
      <vt:lpstr>Fundraising</vt:lpstr>
      <vt:lpstr>Fundraising</vt:lpstr>
      <vt:lpstr>Best Practices for  Library Trustees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Succession Planning?</vt:lpstr>
      <vt:lpstr>Planning for the Future Governance of Your Library </vt:lpstr>
      <vt:lpstr>PowerPoint Presentation</vt:lpstr>
      <vt:lpstr>PowerPoint Presentation</vt:lpstr>
      <vt:lpstr>PowerPoint Presentation</vt:lpstr>
      <vt:lpstr>United for Libraries   www.ala.org/united </vt:lpstr>
      <vt:lpstr>United for Libraries   www.ala.org/united </vt:lpstr>
      <vt:lpstr>PowerPoint Presentation</vt:lpstr>
      <vt:lpstr>PowerPoint Presentation</vt:lpstr>
      <vt:lpstr>PowerPoint Presentation</vt:lpstr>
      <vt:lpstr>What if your library director resigns?</vt:lpstr>
      <vt:lpstr>How do you know if Your Library meets the needs of its patrons?   Community Needs Assessment as an Integral Part of  Strategic Planning </vt:lpstr>
      <vt:lpstr>Initial Information Gathering:   Community Assessments By Others  &amp; Census Data</vt:lpstr>
      <vt:lpstr>What other local groups have done a community needs assessment/survey recently?</vt:lpstr>
      <vt:lpstr>Census Data</vt:lpstr>
      <vt:lpstr>The Importance of Turning Outward:        Expert Knowledge vs.  Public/Community Knowledge</vt:lpstr>
      <vt:lpstr>What Groups Exist in Your Town &amp; Where Do People Gather</vt:lpstr>
      <vt:lpstr>How Do You Find Out Your Community’s Needs?</vt:lpstr>
      <vt:lpstr>Meeting Community Needs</vt:lpstr>
      <vt:lpstr>Your Library’s Mission Statement</vt:lpstr>
      <vt:lpstr>Community Needs &amp; Strategic Planning</vt:lpstr>
      <vt:lpstr>Advocacy:  Community Connections</vt:lpstr>
      <vt:lpstr>Advocacy: Community Connections</vt:lpstr>
      <vt:lpstr>Future of Public Libraries</vt:lpstr>
      <vt:lpstr>The Work of Library Trustees</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Trustee Board Training [INSERT LIBRARY NAME]</dc:title>
  <dc:creator>Keenan, Lara</dc:creator>
  <cp:lastModifiedBy>Keenan, Lara</cp:lastModifiedBy>
  <cp:revision>231</cp:revision>
  <cp:lastPrinted>2018-02-22T14:29:01Z</cp:lastPrinted>
  <dcterms:created xsi:type="dcterms:W3CDTF">2017-06-28T13:15:37Z</dcterms:created>
  <dcterms:modified xsi:type="dcterms:W3CDTF">2019-10-09T19:28:04Z</dcterms:modified>
</cp:coreProperties>
</file>