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9" r:id="rId3"/>
    <p:sldId id="280" r:id="rId4"/>
    <p:sldId id="277" r:id="rId5"/>
    <p:sldId id="281" r:id="rId6"/>
    <p:sldId id="282" r:id="rId7"/>
    <p:sldId id="283" r:id="rId8"/>
    <p:sldId id="286" r:id="rId9"/>
    <p:sldId id="285" r:id="rId10"/>
    <p:sldId id="284" r:id="rId11"/>
    <p:sldId id="257" r:id="rId12"/>
    <p:sldId id="258" r:id="rId13"/>
    <p:sldId id="261" r:id="rId14"/>
    <p:sldId id="265" r:id="rId15"/>
    <p:sldId id="266" r:id="rId16"/>
    <p:sldId id="275" r:id="rId17"/>
    <p:sldId id="260" r:id="rId18"/>
    <p:sldId id="272" r:id="rId19"/>
    <p:sldId id="267" r:id="rId20"/>
    <p:sldId id="268" r:id="rId21"/>
    <p:sldId id="273" r:id="rId22"/>
    <p:sldId id="269" r:id="rId23"/>
    <p:sldId id="276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11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A01AE-0AE7-994E-B291-A185A2B94245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8F7B3D56-32CA-7140-86A0-98BACF921409}">
      <dgm:prSet phldrT="[Text]" custT="1"/>
      <dgm:spPr/>
      <dgm:t>
        <a:bodyPr/>
        <a:lstStyle/>
        <a:p>
          <a:r>
            <a:rPr lang="en-US" sz="1400" dirty="0"/>
            <a:t>Library cards and/or Membership</a:t>
          </a:r>
        </a:p>
      </dgm:t>
    </dgm:pt>
    <dgm:pt modelId="{35ACEA9B-9A1C-A148-B13C-CE8F629B926F}" type="parTrans" cxnId="{A66A998E-698F-8D4B-A958-B62048AFF2B9}">
      <dgm:prSet/>
      <dgm:spPr/>
      <dgm:t>
        <a:bodyPr/>
        <a:lstStyle/>
        <a:p>
          <a:endParaRPr lang="en-US"/>
        </a:p>
      </dgm:t>
    </dgm:pt>
    <dgm:pt modelId="{EBF1EB64-0F73-1A4F-B383-526341062CB1}" type="sibTrans" cxnId="{A66A998E-698F-8D4B-A958-B62048AFF2B9}">
      <dgm:prSet/>
      <dgm:spPr/>
      <dgm:t>
        <a:bodyPr/>
        <a:lstStyle/>
        <a:p>
          <a:endParaRPr lang="en-US"/>
        </a:p>
      </dgm:t>
    </dgm:pt>
    <dgm:pt modelId="{8B08EE36-4893-1C43-8F9B-DA5A1E3D5670}">
      <dgm:prSet phldrT="[Text]"/>
      <dgm:spPr/>
      <dgm:t>
        <a:bodyPr/>
        <a:lstStyle/>
        <a:p>
          <a:r>
            <a:rPr lang="en-US" dirty="0"/>
            <a:t>Capital and endowment gifts</a:t>
          </a:r>
        </a:p>
      </dgm:t>
    </dgm:pt>
    <dgm:pt modelId="{C3F86C3C-3BCD-F543-8F92-332FC1A479C3}" type="parTrans" cxnId="{BC3ADFE0-3CE0-3B4B-B9AB-95CF77EEE911}">
      <dgm:prSet/>
      <dgm:spPr/>
      <dgm:t>
        <a:bodyPr/>
        <a:lstStyle/>
        <a:p>
          <a:endParaRPr lang="en-US"/>
        </a:p>
      </dgm:t>
    </dgm:pt>
    <dgm:pt modelId="{EEAA295A-78E2-744F-A0F1-A943EDE5435E}" type="sibTrans" cxnId="{BC3ADFE0-3CE0-3B4B-B9AB-95CF77EEE911}">
      <dgm:prSet/>
      <dgm:spPr/>
      <dgm:t>
        <a:bodyPr/>
        <a:lstStyle/>
        <a:p>
          <a:endParaRPr lang="en-US"/>
        </a:p>
      </dgm:t>
    </dgm:pt>
    <dgm:pt modelId="{C1D2F738-1D13-D349-BA20-8AA23B97342A}">
      <dgm:prSet phldrT="[Text]"/>
      <dgm:spPr/>
      <dgm:t>
        <a:bodyPr/>
        <a:lstStyle/>
        <a:p>
          <a:r>
            <a:rPr lang="en-US" dirty="0"/>
            <a:t>Planned gifts</a:t>
          </a:r>
        </a:p>
      </dgm:t>
    </dgm:pt>
    <dgm:pt modelId="{8C422286-9025-CB49-9248-67F269ED3852}" type="parTrans" cxnId="{EAF2CE4D-5648-EF4B-91EB-28074A151362}">
      <dgm:prSet/>
      <dgm:spPr/>
      <dgm:t>
        <a:bodyPr/>
        <a:lstStyle/>
        <a:p>
          <a:endParaRPr lang="en-US"/>
        </a:p>
      </dgm:t>
    </dgm:pt>
    <dgm:pt modelId="{E3B457EE-2FDC-454D-BC57-91B0510BA837}" type="sibTrans" cxnId="{EAF2CE4D-5648-EF4B-91EB-28074A151362}">
      <dgm:prSet/>
      <dgm:spPr/>
      <dgm:t>
        <a:bodyPr/>
        <a:lstStyle/>
        <a:p>
          <a:endParaRPr lang="en-US"/>
        </a:p>
      </dgm:t>
    </dgm:pt>
    <dgm:pt modelId="{B730F812-1018-214E-93ED-EE6A7815CDB3}">
      <dgm:prSet phldrT="[Text]"/>
      <dgm:spPr/>
      <dgm:t>
        <a:bodyPr/>
        <a:lstStyle/>
        <a:p>
          <a:r>
            <a:rPr lang="en-US" dirty="0"/>
            <a:t>Special project gifts</a:t>
          </a:r>
        </a:p>
      </dgm:t>
    </dgm:pt>
    <dgm:pt modelId="{0BCEBB2C-A7D7-F949-8334-95F7E682E807}" type="parTrans" cxnId="{39055E10-F9C2-6E41-8001-CFE2469F0F64}">
      <dgm:prSet/>
      <dgm:spPr/>
      <dgm:t>
        <a:bodyPr/>
        <a:lstStyle/>
        <a:p>
          <a:endParaRPr lang="en-US"/>
        </a:p>
      </dgm:t>
    </dgm:pt>
    <dgm:pt modelId="{8A5432AD-87A2-A347-846F-BCBC90DDFA7D}" type="sibTrans" cxnId="{39055E10-F9C2-6E41-8001-CFE2469F0F64}">
      <dgm:prSet/>
      <dgm:spPr/>
      <dgm:t>
        <a:bodyPr/>
        <a:lstStyle/>
        <a:p>
          <a:endParaRPr lang="en-US"/>
        </a:p>
      </dgm:t>
    </dgm:pt>
    <dgm:pt modelId="{CA7616D5-964C-0940-97CF-D62A9D88A104}">
      <dgm:prSet phldrT="[Text]"/>
      <dgm:spPr/>
      <dgm:t>
        <a:bodyPr/>
        <a:lstStyle/>
        <a:p>
          <a:r>
            <a:rPr lang="en-US" dirty="0"/>
            <a:t>Annual gifts</a:t>
          </a:r>
        </a:p>
      </dgm:t>
    </dgm:pt>
    <dgm:pt modelId="{D1B6BF21-F42D-874B-8155-ECA11A45DBF1}" type="parTrans" cxnId="{0499B58B-5CD8-FF47-8A1F-0FB4C4890E89}">
      <dgm:prSet/>
      <dgm:spPr/>
      <dgm:t>
        <a:bodyPr/>
        <a:lstStyle/>
        <a:p>
          <a:endParaRPr lang="en-US"/>
        </a:p>
      </dgm:t>
    </dgm:pt>
    <dgm:pt modelId="{246B8795-BE5D-B44A-B4AC-7F179A69E250}" type="sibTrans" cxnId="{0499B58B-5CD8-FF47-8A1F-0FB4C4890E89}">
      <dgm:prSet/>
      <dgm:spPr/>
      <dgm:t>
        <a:bodyPr/>
        <a:lstStyle/>
        <a:p>
          <a:endParaRPr lang="en-US"/>
        </a:p>
      </dgm:t>
    </dgm:pt>
    <dgm:pt modelId="{84AD77FD-E697-924D-8E39-5DC1C4EC67CD}" type="pres">
      <dgm:prSet presAssocID="{723A01AE-0AE7-994E-B291-A185A2B94245}" presName="arrowDiagram" presStyleCnt="0">
        <dgm:presLayoutVars>
          <dgm:chMax val="5"/>
          <dgm:dir/>
          <dgm:resizeHandles val="exact"/>
        </dgm:presLayoutVars>
      </dgm:prSet>
      <dgm:spPr/>
    </dgm:pt>
    <dgm:pt modelId="{11AA4FAC-EE2B-5645-B365-10F7071093E8}" type="pres">
      <dgm:prSet presAssocID="{723A01AE-0AE7-994E-B291-A185A2B94245}" presName="arrow" presStyleLbl="bgShp" presStyleIdx="0" presStyleCnt="1"/>
      <dgm:spPr/>
    </dgm:pt>
    <dgm:pt modelId="{D202DCB7-0075-5845-8D3D-8F12B95D8C97}" type="pres">
      <dgm:prSet presAssocID="{723A01AE-0AE7-994E-B291-A185A2B94245}" presName="arrowDiagram5" presStyleCnt="0"/>
      <dgm:spPr/>
    </dgm:pt>
    <dgm:pt modelId="{7FA117B0-BBB5-044F-8C75-02650EAE207B}" type="pres">
      <dgm:prSet presAssocID="{8F7B3D56-32CA-7140-86A0-98BACF921409}" presName="bullet5a" presStyleLbl="node1" presStyleIdx="0" presStyleCnt="5"/>
      <dgm:spPr/>
    </dgm:pt>
    <dgm:pt modelId="{3A6540CC-EA9D-DC4A-95F9-28E09A4F3325}" type="pres">
      <dgm:prSet presAssocID="{8F7B3D56-32CA-7140-86A0-98BACF921409}" presName="textBox5a" presStyleLbl="revTx" presStyleIdx="0" presStyleCnt="5" custScaleX="139864">
        <dgm:presLayoutVars>
          <dgm:bulletEnabled val="1"/>
        </dgm:presLayoutVars>
      </dgm:prSet>
      <dgm:spPr/>
    </dgm:pt>
    <dgm:pt modelId="{16EB2FE9-BA54-1045-9A5E-325E1A33A59A}" type="pres">
      <dgm:prSet presAssocID="{CA7616D5-964C-0940-97CF-D62A9D88A104}" presName="bullet5b" presStyleLbl="node1" presStyleIdx="1" presStyleCnt="5"/>
      <dgm:spPr/>
    </dgm:pt>
    <dgm:pt modelId="{CA02FD8D-B5DF-964D-AA45-EE5B52C982B9}" type="pres">
      <dgm:prSet presAssocID="{CA7616D5-964C-0940-97CF-D62A9D88A104}" presName="textBox5b" presStyleLbl="revTx" presStyleIdx="1" presStyleCnt="5">
        <dgm:presLayoutVars>
          <dgm:bulletEnabled val="1"/>
        </dgm:presLayoutVars>
      </dgm:prSet>
      <dgm:spPr/>
    </dgm:pt>
    <dgm:pt modelId="{47AE182E-D6FE-4A47-8640-DC6534BA07B5}" type="pres">
      <dgm:prSet presAssocID="{B730F812-1018-214E-93ED-EE6A7815CDB3}" presName="bullet5c" presStyleLbl="node1" presStyleIdx="2" presStyleCnt="5"/>
      <dgm:spPr/>
    </dgm:pt>
    <dgm:pt modelId="{16715F7F-2020-DE44-AD7A-B661529185EC}" type="pres">
      <dgm:prSet presAssocID="{B730F812-1018-214E-93ED-EE6A7815CDB3}" presName="textBox5c" presStyleLbl="revTx" presStyleIdx="2" presStyleCnt="5">
        <dgm:presLayoutVars>
          <dgm:bulletEnabled val="1"/>
        </dgm:presLayoutVars>
      </dgm:prSet>
      <dgm:spPr/>
    </dgm:pt>
    <dgm:pt modelId="{0231C172-0DB9-8C47-897F-30322D4C1AAC}" type="pres">
      <dgm:prSet presAssocID="{8B08EE36-4893-1C43-8F9B-DA5A1E3D5670}" presName="bullet5d" presStyleLbl="node1" presStyleIdx="3" presStyleCnt="5"/>
      <dgm:spPr/>
    </dgm:pt>
    <dgm:pt modelId="{7C9F4761-D547-FA4B-9367-18DB27078FE9}" type="pres">
      <dgm:prSet presAssocID="{8B08EE36-4893-1C43-8F9B-DA5A1E3D5670}" presName="textBox5d" presStyleLbl="revTx" presStyleIdx="3" presStyleCnt="5">
        <dgm:presLayoutVars>
          <dgm:bulletEnabled val="1"/>
        </dgm:presLayoutVars>
      </dgm:prSet>
      <dgm:spPr/>
    </dgm:pt>
    <dgm:pt modelId="{ABD04F61-423F-794A-9D62-44DB03DC8719}" type="pres">
      <dgm:prSet presAssocID="{C1D2F738-1D13-D349-BA20-8AA23B97342A}" presName="bullet5e" presStyleLbl="node1" presStyleIdx="4" presStyleCnt="5"/>
      <dgm:spPr/>
    </dgm:pt>
    <dgm:pt modelId="{A7CC63A2-508F-F74F-A55F-D75BA287ED36}" type="pres">
      <dgm:prSet presAssocID="{C1D2F738-1D13-D349-BA20-8AA23B97342A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39055E10-F9C2-6E41-8001-CFE2469F0F64}" srcId="{723A01AE-0AE7-994E-B291-A185A2B94245}" destId="{B730F812-1018-214E-93ED-EE6A7815CDB3}" srcOrd="2" destOrd="0" parTransId="{0BCEBB2C-A7D7-F949-8334-95F7E682E807}" sibTransId="{8A5432AD-87A2-A347-846F-BCBC90DDFA7D}"/>
    <dgm:cxn modelId="{35C9123B-0510-484C-AC21-AA604BFD7F8B}" type="presOf" srcId="{B730F812-1018-214E-93ED-EE6A7815CDB3}" destId="{16715F7F-2020-DE44-AD7A-B661529185EC}" srcOrd="0" destOrd="0" presId="urn:microsoft.com/office/officeart/2005/8/layout/arrow2"/>
    <dgm:cxn modelId="{EAF2CE4D-5648-EF4B-91EB-28074A151362}" srcId="{723A01AE-0AE7-994E-B291-A185A2B94245}" destId="{C1D2F738-1D13-D349-BA20-8AA23B97342A}" srcOrd="4" destOrd="0" parTransId="{8C422286-9025-CB49-9248-67F269ED3852}" sibTransId="{E3B457EE-2FDC-454D-BC57-91B0510BA837}"/>
    <dgm:cxn modelId="{82FC8671-7AA3-FB45-BF42-5CC157B2A663}" type="presOf" srcId="{8B08EE36-4893-1C43-8F9B-DA5A1E3D5670}" destId="{7C9F4761-D547-FA4B-9367-18DB27078FE9}" srcOrd="0" destOrd="0" presId="urn:microsoft.com/office/officeart/2005/8/layout/arrow2"/>
    <dgm:cxn modelId="{D9472379-6F62-A747-9297-4E6B3582F283}" type="presOf" srcId="{CA7616D5-964C-0940-97CF-D62A9D88A104}" destId="{CA02FD8D-B5DF-964D-AA45-EE5B52C982B9}" srcOrd="0" destOrd="0" presId="urn:microsoft.com/office/officeart/2005/8/layout/arrow2"/>
    <dgm:cxn modelId="{3EC0E37E-9340-914C-B920-952921D0CB68}" type="presOf" srcId="{C1D2F738-1D13-D349-BA20-8AA23B97342A}" destId="{A7CC63A2-508F-F74F-A55F-D75BA287ED36}" srcOrd="0" destOrd="0" presId="urn:microsoft.com/office/officeart/2005/8/layout/arrow2"/>
    <dgm:cxn modelId="{0499B58B-5CD8-FF47-8A1F-0FB4C4890E89}" srcId="{723A01AE-0AE7-994E-B291-A185A2B94245}" destId="{CA7616D5-964C-0940-97CF-D62A9D88A104}" srcOrd="1" destOrd="0" parTransId="{D1B6BF21-F42D-874B-8155-ECA11A45DBF1}" sibTransId="{246B8795-BE5D-B44A-B4AC-7F179A69E250}"/>
    <dgm:cxn modelId="{A66A998E-698F-8D4B-A958-B62048AFF2B9}" srcId="{723A01AE-0AE7-994E-B291-A185A2B94245}" destId="{8F7B3D56-32CA-7140-86A0-98BACF921409}" srcOrd="0" destOrd="0" parTransId="{35ACEA9B-9A1C-A148-B13C-CE8F629B926F}" sibTransId="{EBF1EB64-0F73-1A4F-B383-526341062CB1}"/>
    <dgm:cxn modelId="{E9C9C09C-B0AF-CA40-A637-AA351671A2EF}" type="presOf" srcId="{723A01AE-0AE7-994E-B291-A185A2B94245}" destId="{84AD77FD-E697-924D-8E39-5DC1C4EC67CD}" srcOrd="0" destOrd="0" presId="urn:microsoft.com/office/officeart/2005/8/layout/arrow2"/>
    <dgm:cxn modelId="{B889D8A3-813B-3B4B-8AF0-DADC5CC03BE3}" type="presOf" srcId="{8F7B3D56-32CA-7140-86A0-98BACF921409}" destId="{3A6540CC-EA9D-DC4A-95F9-28E09A4F3325}" srcOrd="0" destOrd="0" presId="urn:microsoft.com/office/officeart/2005/8/layout/arrow2"/>
    <dgm:cxn modelId="{BC3ADFE0-3CE0-3B4B-B9AB-95CF77EEE911}" srcId="{723A01AE-0AE7-994E-B291-A185A2B94245}" destId="{8B08EE36-4893-1C43-8F9B-DA5A1E3D5670}" srcOrd="3" destOrd="0" parTransId="{C3F86C3C-3BCD-F543-8F92-332FC1A479C3}" sibTransId="{EEAA295A-78E2-744F-A0F1-A943EDE5435E}"/>
    <dgm:cxn modelId="{1B4280ED-3CE4-A04F-9F7A-F6C4C659BC42}" type="presParOf" srcId="{84AD77FD-E697-924D-8E39-5DC1C4EC67CD}" destId="{11AA4FAC-EE2B-5645-B365-10F7071093E8}" srcOrd="0" destOrd="0" presId="urn:microsoft.com/office/officeart/2005/8/layout/arrow2"/>
    <dgm:cxn modelId="{5A966BB5-E330-E14C-A54A-B1515351AB4C}" type="presParOf" srcId="{84AD77FD-E697-924D-8E39-5DC1C4EC67CD}" destId="{D202DCB7-0075-5845-8D3D-8F12B95D8C97}" srcOrd="1" destOrd="0" presId="urn:microsoft.com/office/officeart/2005/8/layout/arrow2"/>
    <dgm:cxn modelId="{050DC535-EE10-8541-9E73-D70998BF9B3B}" type="presParOf" srcId="{D202DCB7-0075-5845-8D3D-8F12B95D8C97}" destId="{7FA117B0-BBB5-044F-8C75-02650EAE207B}" srcOrd="0" destOrd="0" presId="urn:microsoft.com/office/officeart/2005/8/layout/arrow2"/>
    <dgm:cxn modelId="{D07040AA-964D-A14F-98D0-55F387568D88}" type="presParOf" srcId="{D202DCB7-0075-5845-8D3D-8F12B95D8C97}" destId="{3A6540CC-EA9D-DC4A-95F9-28E09A4F3325}" srcOrd="1" destOrd="0" presId="urn:microsoft.com/office/officeart/2005/8/layout/arrow2"/>
    <dgm:cxn modelId="{A2641270-ED8A-8847-B985-FA3CEB410B95}" type="presParOf" srcId="{D202DCB7-0075-5845-8D3D-8F12B95D8C97}" destId="{16EB2FE9-BA54-1045-9A5E-325E1A33A59A}" srcOrd="2" destOrd="0" presId="urn:microsoft.com/office/officeart/2005/8/layout/arrow2"/>
    <dgm:cxn modelId="{18F8F10D-B24C-5E47-A6BC-CC321925A0D3}" type="presParOf" srcId="{D202DCB7-0075-5845-8D3D-8F12B95D8C97}" destId="{CA02FD8D-B5DF-964D-AA45-EE5B52C982B9}" srcOrd="3" destOrd="0" presId="urn:microsoft.com/office/officeart/2005/8/layout/arrow2"/>
    <dgm:cxn modelId="{CAF04911-D7B1-C34D-8FBD-770BEE62E8E9}" type="presParOf" srcId="{D202DCB7-0075-5845-8D3D-8F12B95D8C97}" destId="{47AE182E-D6FE-4A47-8640-DC6534BA07B5}" srcOrd="4" destOrd="0" presId="urn:microsoft.com/office/officeart/2005/8/layout/arrow2"/>
    <dgm:cxn modelId="{C4CBAA06-23E1-5947-AAFD-F15FBD102118}" type="presParOf" srcId="{D202DCB7-0075-5845-8D3D-8F12B95D8C97}" destId="{16715F7F-2020-DE44-AD7A-B661529185EC}" srcOrd="5" destOrd="0" presId="urn:microsoft.com/office/officeart/2005/8/layout/arrow2"/>
    <dgm:cxn modelId="{4D97768C-CBA3-8543-9BF2-6514F23C9A9C}" type="presParOf" srcId="{D202DCB7-0075-5845-8D3D-8F12B95D8C97}" destId="{0231C172-0DB9-8C47-897F-30322D4C1AAC}" srcOrd="6" destOrd="0" presId="urn:microsoft.com/office/officeart/2005/8/layout/arrow2"/>
    <dgm:cxn modelId="{FCCA9A34-B841-4543-A903-FA8FC615C7C1}" type="presParOf" srcId="{D202DCB7-0075-5845-8D3D-8F12B95D8C97}" destId="{7C9F4761-D547-FA4B-9367-18DB27078FE9}" srcOrd="7" destOrd="0" presId="urn:microsoft.com/office/officeart/2005/8/layout/arrow2"/>
    <dgm:cxn modelId="{DFCCF0DA-D3D8-B044-AD72-ACD48E899C90}" type="presParOf" srcId="{D202DCB7-0075-5845-8D3D-8F12B95D8C97}" destId="{ABD04F61-423F-794A-9D62-44DB03DC8719}" srcOrd="8" destOrd="0" presId="urn:microsoft.com/office/officeart/2005/8/layout/arrow2"/>
    <dgm:cxn modelId="{47334C06-6E43-C44B-91EF-F9B6491F7B45}" type="presParOf" srcId="{D202DCB7-0075-5845-8D3D-8F12B95D8C97}" destId="{A7CC63A2-508F-F74F-A55F-D75BA287ED3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A4FAC-EE2B-5645-B365-10F7071093E8}">
      <dsp:nvSpPr>
        <dsp:cNvPr id="0" name=""/>
        <dsp:cNvSpPr/>
      </dsp:nvSpPr>
      <dsp:spPr>
        <a:xfrm>
          <a:off x="305087" y="0"/>
          <a:ext cx="6857425" cy="428589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A117B0-BBB5-044F-8C75-02650EAE207B}">
      <dsp:nvSpPr>
        <dsp:cNvPr id="0" name=""/>
        <dsp:cNvSpPr/>
      </dsp:nvSpPr>
      <dsp:spPr>
        <a:xfrm>
          <a:off x="980543" y="3186988"/>
          <a:ext cx="157720" cy="157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6540CC-EA9D-DC4A-95F9-28E09A4F3325}">
      <dsp:nvSpPr>
        <dsp:cNvPr id="0" name=""/>
        <dsp:cNvSpPr/>
      </dsp:nvSpPr>
      <dsp:spPr>
        <a:xfrm>
          <a:off x="880350" y="3265848"/>
          <a:ext cx="1256430" cy="1020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57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Library cards and/or Membership</a:t>
          </a:r>
        </a:p>
      </dsp:txBody>
      <dsp:txXfrm>
        <a:off x="880350" y="3265848"/>
        <a:ext cx="1256430" cy="1020042"/>
      </dsp:txXfrm>
    </dsp:sp>
    <dsp:sp modelId="{16EB2FE9-BA54-1045-9A5E-325E1A33A59A}">
      <dsp:nvSpPr>
        <dsp:cNvPr id="0" name=""/>
        <dsp:cNvSpPr/>
      </dsp:nvSpPr>
      <dsp:spPr>
        <a:xfrm>
          <a:off x="1834293" y="2366669"/>
          <a:ext cx="246867" cy="2468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02FD8D-B5DF-964D-AA45-EE5B52C982B9}">
      <dsp:nvSpPr>
        <dsp:cNvPr id="0" name=""/>
        <dsp:cNvSpPr/>
      </dsp:nvSpPr>
      <dsp:spPr>
        <a:xfrm>
          <a:off x="1957726" y="2490102"/>
          <a:ext cx="1138332" cy="1795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1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Annual gifts</a:t>
          </a:r>
        </a:p>
      </dsp:txBody>
      <dsp:txXfrm>
        <a:off x="1957726" y="2490102"/>
        <a:ext cx="1138332" cy="1795788"/>
      </dsp:txXfrm>
    </dsp:sp>
    <dsp:sp modelId="{47AE182E-D6FE-4A47-8640-DC6534BA07B5}">
      <dsp:nvSpPr>
        <dsp:cNvPr id="0" name=""/>
        <dsp:cNvSpPr/>
      </dsp:nvSpPr>
      <dsp:spPr>
        <a:xfrm>
          <a:off x="2931481" y="1712642"/>
          <a:ext cx="329156" cy="329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715F7F-2020-DE44-AD7A-B661529185EC}">
      <dsp:nvSpPr>
        <dsp:cNvPr id="0" name=""/>
        <dsp:cNvSpPr/>
      </dsp:nvSpPr>
      <dsp:spPr>
        <a:xfrm>
          <a:off x="3096059" y="1877220"/>
          <a:ext cx="1323483" cy="2408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413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Special project gifts</a:t>
          </a:r>
        </a:p>
      </dsp:txBody>
      <dsp:txXfrm>
        <a:off x="3096059" y="1877220"/>
        <a:ext cx="1323483" cy="2408670"/>
      </dsp:txXfrm>
    </dsp:sp>
    <dsp:sp modelId="{0231C172-0DB9-8C47-897F-30322D4C1AAC}">
      <dsp:nvSpPr>
        <dsp:cNvPr id="0" name=""/>
        <dsp:cNvSpPr/>
      </dsp:nvSpPr>
      <dsp:spPr>
        <a:xfrm>
          <a:off x="4206962" y="1201763"/>
          <a:ext cx="425160" cy="425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9F4761-D547-FA4B-9367-18DB27078FE9}">
      <dsp:nvSpPr>
        <dsp:cNvPr id="0" name=""/>
        <dsp:cNvSpPr/>
      </dsp:nvSpPr>
      <dsp:spPr>
        <a:xfrm>
          <a:off x="4419542" y="1414344"/>
          <a:ext cx="1371485" cy="2871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284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Capital and endowment gifts</a:t>
          </a:r>
        </a:p>
      </dsp:txBody>
      <dsp:txXfrm>
        <a:off x="4419542" y="1414344"/>
        <a:ext cx="1371485" cy="2871546"/>
      </dsp:txXfrm>
    </dsp:sp>
    <dsp:sp modelId="{ABD04F61-423F-794A-9D62-44DB03DC8719}">
      <dsp:nvSpPr>
        <dsp:cNvPr id="0" name=""/>
        <dsp:cNvSpPr/>
      </dsp:nvSpPr>
      <dsp:spPr>
        <a:xfrm>
          <a:off x="5520159" y="860606"/>
          <a:ext cx="541736" cy="5417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CC63A2-508F-F74F-A55F-D75BA287ED36}">
      <dsp:nvSpPr>
        <dsp:cNvPr id="0" name=""/>
        <dsp:cNvSpPr/>
      </dsp:nvSpPr>
      <dsp:spPr>
        <a:xfrm>
          <a:off x="5791027" y="1131475"/>
          <a:ext cx="1371485" cy="315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055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Planned gifts</a:t>
          </a:r>
        </a:p>
      </dsp:txBody>
      <dsp:txXfrm>
        <a:off x="5791027" y="1131475"/>
        <a:ext cx="1371485" cy="3154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1DAB1-E83C-534D-9293-8575DD78CFC0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C8D8A-11BF-CD49-B561-92108799E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4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E789F-71E0-8541-A129-87AE2290DFC9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3DFC2-1F1F-E941-BA95-EFD5BB4A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03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B3CD288-8EF1-464F-9B44-5250AB5AF5D8}" type="datetime1">
              <a:rPr lang="en-US" smtClean="0"/>
              <a:t>11/6/2017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CPG Enterprises Inc., cpgfundraising.com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4DA2-0EBE-BA4F-86CF-5F6E7DB89E71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1611A1-65E2-B840-8202-F65C9061D5F4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5DDE-0B35-2E4B-A97D-A694E0F3F88C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5932-2B12-BE44-B395-F3F568BF5D55}" type="datetime1">
              <a:rPr lang="en-US" smtClean="0"/>
              <a:t>11/6/2017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7229D9-0446-9B40-9401-B2EF5D8C53C8}" type="datetime1">
              <a:rPr lang="en-US" smtClean="0"/>
              <a:t>11/6/2017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CPG Enterprises Inc., cpgfundraising.com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5CB58CA-2C00-824B-A205-2776B37A5D87}" type="datetime1">
              <a:rPr lang="en-US" smtClean="0"/>
              <a:t>11/6/2017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629-BC78-C541-8113-1BEB8057B288}" type="datetime1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8E56-0094-8440-AACD-25E5CA11941A}" type="datetime1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AFC9-846B-9E40-ABDB-D01F626219DA}" type="datetime1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748EAC-258A-F440-84A5-6A1D5FAB7B93}" type="datetime1">
              <a:rPr lang="en-US" smtClean="0"/>
              <a:t>11/6/2017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947B09-4E8C-D74F-8EFC-12291A65F9E6}" type="datetime1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CPG Enterprises Inc., cpgfundraising.com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3B0E85-C550-BF42-85AC-3786BE6E23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gfundraising.co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285632"/>
            <a:ext cx="8147304" cy="1430135"/>
          </a:xfrm>
        </p:spPr>
        <p:txBody>
          <a:bodyPr>
            <a:normAutofit/>
          </a:bodyPr>
          <a:lstStyle/>
          <a:p>
            <a:r>
              <a:rPr lang="en-US" sz="4800" dirty="0"/>
              <a:t>BEYOND BOOK SALES</a:t>
            </a:r>
            <a:br>
              <a:rPr lang="en-US" dirty="0"/>
            </a:br>
            <a:r>
              <a:rPr lang="en-US" sz="3600" dirty="0"/>
              <a:t>Friends of the library today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224089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Presentation for the VT Library Friends Conference </a:t>
            </a:r>
          </a:p>
          <a:p>
            <a:r>
              <a:rPr lang="en-US" dirty="0"/>
              <a:t>by Christine Graham</a:t>
            </a:r>
          </a:p>
          <a:p>
            <a:r>
              <a:rPr lang="en-US" dirty="0"/>
              <a:t>Fall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21821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Friends Need to Evolve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role of The Friends is changing, because your community needs a library that goes beyond municipal responsibilities.</a:t>
            </a:r>
          </a:p>
          <a:p>
            <a:r>
              <a:rPr lang="en-US" dirty="0"/>
              <a:t>You need to leverage your fundraising capacity</a:t>
            </a:r>
          </a:p>
          <a:p>
            <a:r>
              <a:rPr lang="en-US" dirty="0"/>
              <a:t>You can listen and respond to community needs</a:t>
            </a:r>
          </a:p>
          <a:p>
            <a:r>
              <a:rPr lang="en-US" dirty="0"/>
              <a:t>You can make GIVING to the library an attractive, appreciated, philanthropic experience.</a:t>
            </a:r>
          </a:p>
        </p:txBody>
      </p:sp>
    </p:spTree>
    <p:extLst>
      <p:ext uri="{BB962C8B-B14F-4D97-AF65-F5344CB8AC3E}">
        <p14:creationId xmlns:p14="http://schemas.microsoft.com/office/powerpoint/2010/main" val="70327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get started?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Understand the Basic rules and methods </a:t>
            </a:r>
            <a:r>
              <a:rPr lang="en-US" dirty="0"/>
              <a:t>of fundraising that apply to all types of organizations</a:t>
            </a:r>
          </a:p>
          <a:p>
            <a:r>
              <a:rPr lang="en-US" dirty="0"/>
              <a:t>Like most things, your fundraising will benefit from:</a:t>
            </a:r>
          </a:p>
          <a:p>
            <a:pPr lvl="1"/>
            <a:r>
              <a:rPr lang="en-US" b="1" dirty="0"/>
              <a:t>Planning and Focus </a:t>
            </a:r>
          </a:p>
          <a:p>
            <a:pPr lvl="1"/>
            <a:r>
              <a:rPr lang="en-US" b="1" dirty="0"/>
              <a:t>Common sense</a:t>
            </a:r>
          </a:p>
          <a:p>
            <a:pPr lvl="1"/>
            <a:r>
              <a:rPr lang="en-US" b="1" dirty="0"/>
              <a:t>Strategic thinking</a:t>
            </a:r>
          </a:p>
          <a:p>
            <a:pPr lvl="1"/>
            <a:r>
              <a:rPr lang="en-US" b="1" dirty="0"/>
              <a:t>Listening</a:t>
            </a:r>
          </a:p>
          <a:p>
            <a:pPr lvl="1"/>
            <a:r>
              <a:rPr lang="en-US" b="1" dirty="0"/>
              <a:t>Relationships</a:t>
            </a:r>
          </a:p>
          <a:p>
            <a:r>
              <a:rPr lang="en-US" dirty="0"/>
              <a:t>Fundraising is ageless:  learn from others’ wisdom!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727626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always raise more money from a few big donors than many many ‘small’ donors,  but you </a:t>
            </a:r>
            <a:r>
              <a:rPr lang="en-US" b="1" dirty="0"/>
              <a:t>need both</a:t>
            </a:r>
            <a:r>
              <a:rPr lang="en-US" dirty="0"/>
              <a:t> for the long haul.</a:t>
            </a:r>
          </a:p>
          <a:p>
            <a:r>
              <a:rPr lang="en-US" dirty="0"/>
              <a:t>You need to ask frequently because people forget, but if you ask TOO frequently, they are annoyed.</a:t>
            </a:r>
          </a:p>
          <a:p>
            <a:r>
              <a:rPr lang="en-US" b="1" dirty="0"/>
              <a:t>If you don’t ask, most people won’t give.</a:t>
            </a:r>
          </a:p>
          <a:p>
            <a:r>
              <a:rPr lang="en-US" dirty="0"/>
              <a:t>The more traditional and visible the cause (libraries, hospitals, humane societies) the more likely small annual gifts will lead to a bequest!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3437417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119427"/>
          </a:xfrm>
        </p:spPr>
        <p:txBody>
          <a:bodyPr>
            <a:normAutofit/>
          </a:bodyPr>
          <a:lstStyle/>
          <a:p>
            <a:r>
              <a:rPr lang="en-US" sz="4400" dirty="0"/>
              <a:t>Why People Give to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believe everyone should have access to information, education and entertainment.</a:t>
            </a:r>
          </a:p>
          <a:p>
            <a:r>
              <a:rPr lang="en-US" dirty="0"/>
              <a:t>Because we loved going to the library as a child</a:t>
            </a:r>
            <a:r>
              <a:rPr lang="is-IS" dirty="0"/>
              <a:t>…</a:t>
            </a:r>
            <a:endParaRPr lang="en-US" dirty="0"/>
          </a:p>
          <a:p>
            <a:r>
              <a:rPr lang="en-US" dirty="0"/>
              <a:t>Because we feel good when we help our community</a:t>
            </a:r>
          </a:p>
          <a:p>
            <a:r>
              <a:rPr lang="en-US" dirty="0"/>
              <a:t>Because someone they respect asked us</a:t>
            </a:r>
          </a:p>
          <a:p>
            <a:r>
              <a:rPr lang="en-US" dirty="0"/>
              <a:t>Because the library is in the center of the community</a:t>
            </a:r>
          </a:p>
          <a:p>
            <a:r>
              <a:rPr lang="en-US" dirty="0"/>
              <a:t>Because we want to make a Difference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i="1" dirty="0"/>
              <a:t>                                           Donors are like you….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294286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Donors Need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do you do besides loan books?</a:t>
            </a:r>
          </a:p>
          <a:p>
            <a:r>
              <a:rPr lang="en-US" dirty="0"/>
              <a:t>Who uses the library today?</a:t>
            </a:r>
          </a:p>
          <a:p>
            <a:r>
              <a:rPr lang="en-US" dirty="0"/>
              <a:t>What is your </a:t>
            </a:r>
            <a:r>
              <a:rPr lang="en-US" b="1" dirty="0"/>
              <a:t>impact</a:t>
            </a:r>
            <a:r>
              <a:rPr lang="en-US" dirty="0"/>
              <a:t> on the community, individuals, kids, the future, our families?</a:t>
            </a:r>
          </a:p>
          <a:p>
            <a:r>
              <a:rPr lang="en-US" dirty="0"/>
              <a:t>Where does the money come from to run the library?</a:t>
            </a:r>
          </a:p>
          <a:p>
            <a:pPr lvl="1"/>
            <a:r>
              <a:rPr lang="en-US" dirty="0"/>
              <a:t>What happens when you don’t have enough money?</a:t>
            </a:r>
          </a:p>
          <a:p>
            <a:r>
              <a:rPr lang="en-US" dirty="0"/>
              <a:t>Are libraries going to survive? </a:t>
            </a:r>
          </a:p>
          <a:p>
            <a:r>
              <a:rPr lang="en-US" dirty="0"/>
              <a:t>What does the library of the future look like?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sz="2800" i="1" dirty="0"/>
              <a:t> These answers form your </a:t>
            </a:r>
            <a:r>
              <a:rPr lang="en-US" sz="2800" b="1" i="1" dirty="0"/>
              <a:t>CASE STATEMENT</a:t>
            </a:r>
            <a:endParaRPr lang="en-US" sz="280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1937453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Annual Campaign: </a:t>
            </a:r>
          </a:p>
          <a:p>
            <a:pPr lvl="1"/>
            <a:r>
              <a:rPr lang="en-US" sz="2400" dirty="0"/>
              <a:t>raise it now, spend it now</a:t>
            </a:r>
          </a:p>
          <a:p>
            <a:pPr lvl="1"/>
            <a:r>
              <a:rPr lang="en-US" sz="2400" dirty="0"/>
              <a:t>operations, programs, acquisitions, all OK</a:t>
            </a:r>
          </a:p>
          <a:p>
            <a:r>
              <a:rPr lang="en-US" sz="2400" dirty="0"/>
              <a:t>Capital Campaign:  </a:t>
            </a:r>
          </a:p>
          <a:p>
            <a:pPr lvl="1"/>
            <a:r>
              <a:rPr lang="en-US" sz="2400" dirty="0"/>
              <a:t>permanent assets like buildings and endowment</a:t>
            </a:r>
          </a:p>
          <a:p>
            <a:r>
              <a:rPr lang="en-US" sz="2400" dirty="0"/>
              <a:t>Planned Giving: </a:t>
            </a:r>
          </a:p>
          <a:p>
            <a:pPr lvl="1"/>
            <a:r>
              <a:rPr lang="en-US" sz="2400" dirty="0"/>
              <a:t>for sustainability and permanence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3200" i="1" dirty="0"/>
              <a:t>You can and should do all of these….in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593007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The Organizational </a:t>
            </a:r>
            <a:br>
              <a:rPr lang="en-US" dirty="0"/>
            </a:br>
            <a:r>
              <a:rPr lang="en-US" dirty="0"/>
              <a:t>Life Cycle of Gifts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5837677"/>
              </p:ext>
            </p:extLst>
          </p:nvPr>
        </p:nvGraphicFramePr>
        <p:xfrm>
          <a:off x="838200" y="1716705"/>
          <a:ext cx="7467600" cy="4285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300638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It Works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43542"/>
          </a:xfrm>
          <a:prstGeom prst="triangle">
            <a:avLst>
              <a:gd name="adj" fmla="val 48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chemeClr val="tx1"/>
                </a:solidFill>
              </a:rPr>
              <a:t> $$$$$$ Major Donors        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tx1"/>
                </a:solidFill>
              </a:rPr>
              <a:t> 7-11 individual donors giving 40-70% of the total $ </a:t>
            </a:r>
          </a:p>
          <a:p>
            <a:pPr marL="0" indent="0" algn="ctr">
              <a:buNone/>
            </a:pPr>
            <a:endParaRPr lang="en-US" sz="80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8000" dirty="0">
                <a:solidFill>
                  <a:schemeClr val="tx1"/>
                </a:solidFill>
              </a:rPr>
              <a:t>$$$ Transition donors:  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tx1"/>
                </a:solidFill>
              </a:rPr>
              <a:t>10-50% of donors giving 20-50% of the $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>
              <a:buFont typeface="Wingdings 2" charset="2"/>
              <a:buChar char=""/>
            </a:pPr>
            <a:r>
              <a:rPr lang="en-US" sz="8000" dirty="0">
                <a:solidFill>
                  <a:schemeClr val="tx1"/>
                </a:solidFill>
              </a:rPr>
              <a:t>$ Grassroots and Community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tx1"/>
                </a:solidFill>
              </a:rPr>
              <a:t>90% of donors giving 2-10% of the $</a:t>
            </a:r>
          </a:p>
          <a:p>
            <a:pPr marL="0" indent="0" algn="ctr">
              <a:buNone/>
            </a:pPr>
            <a:endParaRPr lang="en-US" sz="8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80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2390244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994382"/>
          </a:xfrm>
        </p:spPr>
        <p:txBody>
          <a:bodyPr/>
          <a:lstStyle/>
          <a:p>
            <a:r>
              <a:rPr lang="en-US" dirty="0"/>
              <a:t>Your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5" y="1300166"/>
            <a:ext cx="8147051" cy="48259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Identify the financial needs of the library for the short and long term.  Balance realism and dreams.</a:t>
            </a:r>
          </a:p>
          <a:p>
            <a:r>
              <a:rPr lang="en-US" b="1" dirty="0"/>
              <a:t>Create a culture of philanthropy for your library, building an annual campaign first</a:t>
            </a:r>
          </a:p>
          <a:p>
            <a:r>
              <a:rPr lang="en-US" dirty="0"/>
              <a:t>Seek a combination of larger and smaller gifts (donors)</a:t>
            </a:r>
          </a:p>
          <a:p>
            <a:r>
              <a:rPr lang="en-US" dirty="0"/>
              <a:t>Foster relationships with prospects and volunteers </a:t>
            </a:r>
          </a:p>
          <a:p>
            <a:r>
              <a:rPr lang="en-US" dirty="0"/>
              <a:t>Listen to your library users and your community</a:t>
            </a:r>
          </a:p>
          <a:p>
            <a:r>
              <a:rPr lang="en-US" dirty="0"/>
              <a:t>Develop a simple, accessible, ongoing planned giving program </a:t>
            </a:r>
          </a:p>
          <a:p>
            <a:r>
              <a:rPr lang="en-US" dirty="0"/>
              <a:t>If you need a capital campaign, give yourselves time to plan!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2783271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1052098"/>
          </a:xfrm>
        </p:spPr>
        <p:txBody>
          <a:bodyPr>
            <a:normAutofit/>
          </a:bodyPr>
          <a:lstStyle/>
          <a:p>
            <a:r>
              <a:rPr lang="en-US" sz="4400" dirty="0"/>
              <a:t>Essentials for Annual Fundraising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5" y="1394060"/>
            <a:ext cx="8147051" cy="500312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Plan with solid timing</a:t>
            </a:r>
          </a:p>
          <a:p>
            <a:r>
              <a:rPr lang="en-US" dirty="0"/>
              <a:t>A theme or message (don’t tell the whole story every time!)</a:t>
            </a:r>
          </a:p>
          <a:p>
            <a:r>
              <a:rPr lang="en-US" dirty="0"/>
              <a:t>Short, readable, visual impact, personal touch materials</a:t>
            </a:r>
          </a:p>
          <a:p>
            <a:r>
              <a:rPr lang="en-US" dirty="0"/>
              <a:t>A growing prospect list</a:t>
            </a:r>
          </a:p>
          <a:p>
            <a:r>
              <a:rPr lang="en-US" dirty="0"/>
              <a:t>A core group of top donors who get personal attention</a:t>
            </a:r>
          </a:p>
          <a:p>
            <a:r>
              <a:rPr lang="en-US" dirty="0"/>
              <a:t>At least two mailings for grassroots and mid-level prospects</a:t>
            </a:r>
          </a:p>
          <a:p>
            <a:r>
              <a:rPr lang="en-US" dirty="0"/>
              <a:t>Reliable, easy database (and someone to use it!)</a:t>
            </a:r>
          </a:p>
          <a:p>
            <a:r>
              <a:rPr lang="en-US" dirty="0"/>
              <a:t>Correct and appreciative thank-you’s</a:t>
            </a:r>
          </a:p>
          <a:p>
            <a:r>
              <a:rPr lang="en-US" dirty="0"/>
              <a:t>Annual report of some type</a:t>
            </a:r>
          </a:p>
          <a:p>
            <a:r>
              <a:rPr lang="en-US" dirty="0"/>
              <a:t>An event: but not too many, not expensive, not a time-killer!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401368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Happening To Libraries?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People want a gathering place </a:t>
            </a:r>
          </a:p>
          <a:p>
            <a:r>
              <a:rPr lang="en-US" dirty="0"/>
              <a:t>And they are less focused on the books</a:t>
            </a:r>
            <a:r>
              <a:rPr lang="is-IS" dirty="0"/>
              <a:t>…</a:t>
            </a:r>
          </a:p>
          <a:p>
            <a:r>
              <a:rPr lang="is-IS" dirty="0"/>
              <a:t>They want a coffee shop but with more stuff to look at...</a:t>
            </a:r>
          </a:p>
          <a:p>
            <a:r>
              <a:rPr lang="en-US" dirty="0"/>
              <a:t>I</a:t>
            </a:r>
            <a:r>
              <a:rPr lang="is-IS" dirty="0"/>
              <a:t>t’s a place to do business</a:t>
            </a:r>
          </a:p>
          <a:p>
            <a:r>
              <a:rPr lang="is-IS" dirty="0"/>
              <a:t>A place for ‘after school’</a:t>
            </a:r>
          </a:p>
          <a:p>
            <a:r>
              <a:rPr lang="is-IS" dirty="0"/>
              <a:t>A place for programs, learning, hearing, and doing, not just reading and research</a:t>
            </a:r>
          </a:p>
          <a:p>
            <a:r>
              <a:rPr lang="is-IS" dirty="0"/>
              <a:t>It’s a place to take care of personal business: apply for jobs, fill out forms, file your taxes, renew your license...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76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222483"/>
          </a:xfrm>
        </p:spPr>
        <p:txBody>
          <a:bodyPr>
            <a:normAutofit/>
          </a:bodyPr>
          <a:lstStyle/>
          <a:p>
            <a:r>
              <a:rPr lang="en-US" sz="4000" dirty="0"/>
              <a:t>Essentials for a Capital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true, expressed need: something that will support the library in perpetuity!</a:t>
            </a:r>
          </a:p>
          <a:p>
            <a:r>
              <a:rPr lang="en-US" dirty="0"/>
              <a:t>A plan that includes </a:t>
            </a:r>
          </a:p>
          <a:p>
            <a:pPr lvl="1"/>
            <a:r>
              <a:rPr lang="en-US" dirty="0"/>
              <a:t>Assessing your donors’ interest and capacity</a:t>
            </a:r>
          </a:p>
          <a:p>
            <a:pPr lvl="1"/>
            <a:r>
              <a:rPr lang="en-US" dirty="0"/>
              <a:t>Justified budget</a:t>
            </a:r>
          </a:p>
          <a:p>
            <a:pPr lvl="1"/>
            <a:r>
              <a:rPr lang="en-US" dirty="0"/>
              <a:t>A manageable timeline</a:t>
            </a:r>
          </a:p>
          <a:p>
            <a:pPr lvl="1"/>
            <a:r>
              <a:rPr lang="en-US" dirty="0"/>
              <a:t>A powerful ‘quiet phase’ that tests your goal before going public</a:t>
            </a:r>
          </a:p>
          <a:p>
            <a:r>
              <a:rPr lang="en-US" dirty="0"/>
              <a:t>Modest, appealing, informative materials</a:t>
            </a:r>
          </a:p>
          <a:p>
            <a:r>
              <a:rPr lang="en-US" dirty="0"/>
              <a:t>A strong team of trained volunteers not afraid to ASK!</a:t>
            </a:r>
          </a:p>
          <a:p>
            <a:r>
              <a:rPr lang="en-US" dirty="0"/>
              <a:t>Understanding of donor interests, benefits, demands.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3285043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30"/>
            <a:ext cx="8147051" cy="828082"/>
          </a:xfrm>
        </p:spPr>
        <p:txBody>
          <a:bodyPr>
            <a:normAutofit/>
          </a:bodyPr>
          <a:lstStyle/>
          <a:p>
            <a:r>
              <a:rPr lang="en-US" sz="4000" dirty="0"/>
              <a:t>Stages of a Capital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5" y="1405994"/>
            <a:ext cx="8147051" cy="4720169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Test #1:  develop the Case Statement and Draft Goal, conduct a feasibility study</a:t>
            </a:r>
          </a:p>
          <a:p>
            <a:pPr lvl="1"/>
            <a:r>
              <a:rPr lang="en-US" sz="3100" dirty="0"/>
              <a:t>Expand or contract your plans based on the study</a:t>
            </a:r>
          </a:p>
          <a:p>
            <a:pPr lvl="1"/>
            <a:r>
              <a:rPr lang="en-US" sz="3100" dirty="0"/>
              <a:t>Quiet Phase:  aim to raise 60+% from fewer than a dozen donors before public announcement</a:t>
            </a:r>
          </a:p>
          <a:p>
            <a:r>
              <a:rPr lang="en-US" sz="3100" dirty="0"/>
              <a:t>Test #2:  determine your final goal based on quiet phase results</a:t>
            </a:r>
          </a:p>
          <a:p>
            <a:r>
              <a:rPr lang="en-US" sz="3100" dirty="0"/>
              <a:t>ANNOUNCE your goal and plans</a:t>
            </a:r>
          </a:p>
          <a:p>
            <a:r>
              <a:rPr lang="en-US" sz="3100" dirty="0"/>
              <a:t>Raise the next 20-35% in very personal ways from mid-level donors</a:t>
            </a:r>
          </a:p>
          <a:p>
            <a:r>
              <a:rPr lang="en-US" sz="3100" dirty="0"/>
              <a:t>Launch the Grassroots Campaign to attract as many donors as you can, and finish the campaign with the last 1-5% of gifts.</a:t>
            </a:r>
          </a:p>
          <a:p>
            <a:r>
              <a:rPr lang="en-US" sz="3100" dirty="0"/>
              <a:t>Celebrate</a:t>
            </a:r>
            <a:r>
              <a:rPr lang="en-US" dirty="0"/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3735147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083077"/>
          </a:xfrm>
        </p:spPr>
        <p:txBody>
          <a:bodyPr>
            <a:normAutofit/>
          </a:bodyPr>
          <a:lstStyle/>
          <a:p>
            <a:r>
              <a:rPr lang="en-US" sz="4000" dirty="0"/>
              <a:t>Essentials for Planned Giving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Learn about the wide variety of planned gifts</a:t>
            </a:r>
            <a:r>
              <a:rPr lang="is-IS" dirty="0"/>
              <a:t>…..</a:t>
            </a:r>
          </a:p>
          <a:p>
            <a:pPr lvl="1"/>
            <a:r>
              <a:rPr lang="is-IS" dirty="0"/>
              <a:t>libraries are traditional recipients of estate planning,  even from low level donors and people you don’t know!! </a:t>
            </a:r>
          </a:p>
          <a:p>
            <a:pPr lvl="1"/>
            <a:r>
              <a:rPr lang="is-IS" dirty="0"/>
              <a:t>You don’t need to be an expert, but you need basic knowledge and an estate planning attorney on call in case you need them.</a:t>
            </a:r>
          </a:p>
          <a:p>
            <a:r>
              <a:rPr lang="is-IS" dirty="0"/>
              <a:t>Prepare before it happens: develop policies, materials, get a list of local estate planners and attorneys who can help.</a:t>
            </a:r>
          </a:p>
          <a:p>
            <a:r>
              <a:rPr lang="en-US" dirty="0"/>
              <a:t>U</a:t>
            </a:r>
            <a:r>
              <a:rPr lang="is-IS" dirty="0"/>
              <a:t>se a story-telling approach. Keep it low-key.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23826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Christine Graham, Principal Consultant</a:t>
            </a:r>
          </a:p>
          <a:p>
            <a:r>
              <a:rPr lang="en-US" dirty="0"/>
              <a:t>CPG Enterprises Inc.</a:t>
            </a:r>
          </a:p>
          <a:p>
            <a:r>
              <a:rPr lang="en-US" dirty="0">
                <a:hlinkClick r:id="rId2"/>
              </a:rPr>
              <a:t>www.cpgfundraising.com</a:t>
            </a:r>
            <a:endParaRPr lang="en-US" dirty="0"/>
          </a:p>
          <a:p>
            <a:r>
              <a:rPr lang="en-US" dirty="0"/>
              <a:t>802-343-0659</a:t>
            </a:r>
          </a:p>
          <a:p>
            <a:r>
              <a:rPr lang="en-US" dirty="0"/>
              <a:t>Based in Burlington and North Bennington VT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Check out our publications available online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1428683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312202"/>
              </p:ext>
            </p:extLst>
          </p:nvPr>
        </p:nvGraphicFramePr>
        <p:xfrm>
          <a:off x="1714500" y="317483"/>
          <a:ext cx="5715000" cy="54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3" imgW="5715000" imgH="5715000" progId="Word.Document.12">
                  <p:embed/>
                </p:oleObj>
              </mc:Choice>
              <mc:Fallback>
                <p:oleObj name="Document" r:id="rId3" imgW="5715000" imgH="5715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500" y="317483"/>
                        <a:ext cx="5715000" cy="54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50515" y="5731932"/>
            <a:ext cx="7961069" cy="874727"/>
          </a:xfrm>
        </p:spPr>
        <p:txBody>
          <a:bodyPr>
            <a:noAutofit/>
          </a:bodyPr>
          <a:lstStyle/>
          <a:p>
            <a:r>
              <a:rPr lang="en-US" sz="4000" dirty="0"/>
              <a:t>How You Develop 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762000" y="685800"/>
            <a:ext cx="45719" cy="3886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391932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going to pay for this?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Today’s library requires more space, technology, staff, and money</a:t>
            </a:r>
          </a:p>
          <a:p>
            <a:r>
              <a:rPr lang="en-US" dirty="0"/>
              <a:t>The traditional municipal funding pays for a traditional library</a:t>
            </a:r>
            <a:r>
              <a:rPr lang="is-IS" dirty="0"/>
              <a:t>….not today’s library</a:t>
            </a:r>
          </a:p>
          <a:p>
            <a:r>
              <a:rPr lang="is-IS" dirty="0"/>
              <a:t>Just as we outgrow our library, we are also feeling pinched by taxes!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8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Funding the library is perceived as ‘government’s job’</a:t>
            </a:r>
            <a:endParaRPr lang="de-DE" dirty="0"/>
          </a:p>
          <a:p>
            <a:r>
              <a:rPr lang="de-DE" dirty="0"/>
              <a:t>People assume libraries are FINE </a:t>
            </a:r>
            <a:r>
              <a:rPr lang="de-DE" dirty="0" err="1"/>
              <a:t>with</a:t>
            </a:r>
            <a:r>
              <a:rPr lang="de-DE" dirty="0"/>
              <a:t> just </a:t>
            </a:r>
            <a:r>
              <a:rPr lang="de-DE" dirty="0" err="1"/>
              <a:t>town</a:t>
            </a:r>
            <a:r>
              <a:rPr lang="de-DE" dirty="0"/>
              <a:t> </a:t>
            </a:r>
            <a:r>
              <a:rPr lang="de-DE" dirty="0" err="1"/>
              <a:t>funds</a:t>
            </a:r>
            <a:r>
              <a:rPr lang="de-DE" dirty="0"/>
              <a:t>.</a:t>
            </a:r>
          </a:p>
          <a:p>
            <a:r>
              <a:rPr lang="de-DE" dirty="0"/>
              <a:t>Some people think libraries are obsolete.  </a:t>
            </a:r>
          </a:p>
          <a:p>
            <a:r>
              <a:rPr lang="de-DE" dirty="0" err="1"/>
              <a:t>Others</a:t>
            </a:r>
            <a:r>
              <a:rPr lang="de-DE" dirty="0"/>
              <a:t> think </a:t>
            </a:r>
            <a:r>
              <a:rPr lang="de-DE" dirty="0" err="1"/>
              <a:t>everyone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computer</a:t>
            </a:r>
            <a:r>
              <a:rPr lang="de-DE" dirty="0"/>
              <a:t> </a:t>
            </a:r>
            <a:r>
              <a:rPr lang="de-DE" dirty="0" err="1"/>
              <a:t>at</a:t>
            </a:r>
            <a:r>
              <a:rPr lang="de-DE" dirty="0"/>
              <a:t> </a:t>
            </a:r>
            <a:r>
              <a:rPr lang="de-DE" dirty="0" err="1"/>
              <a:t>home</a:t>
            </a:r>
            <a:r>
              <a:rPr lang="de-DE" dirty="0"/>
              <a:t>, so libraries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.</a:t>
            </a:r>
          </a:p>
          <a:p>
            <a:r>
              <a:rPr lang="de-DE" dirty="0"/>
              <a:t>Most </a:t>
            </a:r>
            <a:r>
              <a:rPr lang="de-DE" dirty="0" err="1"/>
              <a:t>volunteers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rather</a:t>
            </a:r>
            <a:r>
              <a:rPr lang="de-DE" dirty="0"/>
              <a:t> do a </a:t>
            </a:r>
            <a:r>
              <a:rPr lang="de-DE" dirty="0" err="1"/>
              <a:t>book</a:t>
            </a:r>
            <a:r>
              <a:rPr lang="de-DE" dirty="0"/>
              <a:t> </a:t>
            </a:r>
            <a:r>
              <a:rPr lang="de-DE" dirty="0" err="1"/>
              <a:t>sale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a </a:t>
            </a:r>
            <a:r>
              <a:rPr lang="de-DE" dirty="0" err="1"/>
              <a:t>fundraising</a:t>
            </a:r>
            <a:r>
              <a:rPr lang="de-DE" dirty="0"/>
              <a:t> </a:t>
            </a:r>
            <a:r>
              <a:rPr lang="de-DE" dirty="0" err="1"/>
              <a:t>solicitation</a:t>
            </a:r>
            <a:r>
              <a:rPr lang="de-DE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</p:spTree>
    <p:extLst>
      <p:ext uri="{BB962C8B-B14F-4D97-AF65-F5344CB8AC3E}">
        <p14:creationId xmlns:p14="http://schemas.microsoft.com/office/powerpoint/2010/main" val="401818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 Biggest Problem: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People don’t want to DONATE to their TOWN!!</a:t>
            </a:r>
          </a:p>
          <a:p>
            <a:r>
              <a:rPr lang="en-US" dirty="0"/>
              <a:t>“We pay our taxes, that’s enough”</a:t>
            </a:r>
          </a:p>
          <a:p>
            <a:r>
              <a:rPr lang="en-US" dirty="0"/>
              <a:t>“There’s nothing VOLUNTARY about taxes!”</a:t>
            </a:r>
          </a:p>
          <a:p>
            <a:r>
              <a:rPr lang="en-US" dirty="0"/>
              <a:t>“Taxes are the </a:t>
            </a:r>
            <a:r>
              <a:rPr lang="en-US" u="sng" dirty="0"/>
              <a:t>fair</a:t>
            </a:r>
            <a:r>
              <a:rPr lang="en-US" dirty="0"/>
              <a:t> way to share municipal costs</a:t>
            </a:r>
            <a:r>
              <a:rPr lang="is-IS" dirty="0"/>
              <a:t>… a few people shouldn’t have to GIVE to relieve the muncipal budget!”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8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Friends Can Help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Friends of a Library can be a 501(c)(3) public charity</a:t>
            </a:r>
          </a:p>
          <a:p>
            <a:r>
              <a:rPr lang="en-US" dirty="0"/>
              <a:t>With this designation, the Friends can:</a:t>
            </a:r>
          </a:p>
          <a:p>
            <a:pPr lvl="1"/>
            <a:r>
              <a:rPr lang="en-US" dirty="0"/>
              <a:t>Accept donations</a:t>
            </a:r>
          </a:p>
          <a:p>
            <a:pPr lvl="1"/>
            <a:r>
              <a:rPr lang="en-US" dirty="0"/>
              <a:t>Give tax deductions for gifts</a:t>
            </a:r>
          </a:p>
          <a:p>
            <a:pPr lvl="1"/>
            <a:r>
              <a:rPr lang="en-US" dirty="0"/>
              <a:t>Retain endowment and cash reserves restricted for the library</a:t>
            </a:r>
          </a:p>
          <a:p>
            <a:pPr lvl="1"/>
            <a:r>
              <a:rPr lang="en-US" dirty="0"/>
              <a:t>Fund special needs and projects</a:t>
            </a:r>
          </a:p>
          <a:p>
            <a:pPr lvl="1"/>
            <a:r>
              <a:rPr lang="en-US" dirty="0"/>
              <a:t>Respond to community needs without a vote.</a:t>
            </a:r>
          </a:p>
        </p:txBody>
      </p:sp>
    </p:spTree>
    <p:extLst>
      <p:ext uri="{BB962C8B-B14F-4D97-AF65-F5344CB8AC3E}">
        <p14:creationId xmlns:p14="http://schemas.microsoft.com/office/powerpoint/2010/main" val="368037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This?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Encourage the community to feel philanthropic toward the library</a:t>
            </a:r>
          </a:p>
          <a:p>
            <a:r>
              <a:rPr lang="en-US" dirty="0"/>
              <a:t>Encourage gifts at all levels, not just ‘angel’ gifts</a:t>
            </a:r>
          </a:p>
          <a:p>
            <a:r>
              <a:rPr lang="en-US" dirty="0"/>
              <a:t>Encourage gifts at annually, not just bequests</a:t>
            </a:r>
          </a:p>
          <a:p>
            <a:r>
              <a:rPr lang="en-US" dirty="0"/>
              <a:t>Create a habit of giving </a:t>
            </a:r>
          </a:p>
          <a:p>
            <a:r>
              <a:rPr lang="en-US" dirty="0"/>
              <a:t>Teach people they can give MONEY in addition to time and books!</a:t>
            </a:r>
          </a:p>
          <a:p>
            <a:r>
              <a:rPr lang="en-US" dirty="0"/>
              <a:t>Be responsive to community needs.</a:t>
            </a:r>
          </a:p>
        </p:txBody>
      </p:sp>
    </p:spTree>
    <p:extLst>
      <p:ext uri="{BB962C8B-B14F-4D97-AF65-F5344CB8AC3E}">
        <p14:creationId xmlns:p14="http://schemas.microsoft.com/office/powerpoint/2010/main" val="419135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and Moves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Fundraising Database:  Excel and Access are starters, but you’ll need more sophistication</a:t>
            </a:r>
          </a:p>
          <a:p>
            <a:r>
              <a:rPr lang="en-US" dirty="0"/>
              <a:t>Rethink your membership system</a:t>
            </a:r>
            <a:r>
              <a:rPr lang="is-IS" dirty="0"/>
              <a:t>…. </a:t>
            </a:r>
            <a:r>
              <a:rPr lang="en-US" dirty="0"/>
              <a:t>A</a:t>
            </a:r>
            <a:r>
              <a:rPr lang="is-IS" dirty="0"/>
              <a:t> tiered membership discourages other giving</a:t>
            </a:r>
          </a:p>
          <a:p>
            <a:r>
              <a:rPr lang="is-IS" dirty="0"/>
              <a:t>Build relationships and major giving for the future</a:t>
            </a:r>
          </a:p>
          <a:p>
            <a:r>
              <a:rPr lang="is-IS" dirty="0"/>
              <a:t>Develop Planned Gift policies beyond bequests</a:t>
            </a:r>
          </a:p>
          <a:p>
            <a:r>
              <a:rPr lang="is-IS" dirty="0"/>
              <a:t>Create online giving options</a:t>
            </a:r>
          </a:p>
          <a:p>
            <a:r>
              <a:rPr lang="is-IS" dirty="0"/>
              <a:t>Review the efficiency and demands of your events.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9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and Regulations..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CPG Enterprises Inc., cpgfundraising.com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Volunteers can always ask for donations, no registration or regulations</a:t>
            </a:r>
          </a:p>
          <a:p>
            <a:r>
              <a:rPr lang="en-US" dirty="0"/>
              <a:t>State law provides basic protection for volunteers</a:t>
            </a:r>
          </a:p>
          <a:p>
            <a:r>
              <a:rPr lang="en-US" dirty="0"/>
              <a:t>If you need more insurance you can get Officers and Directors Insurance commercially</a:t>
            </a:r>
          </a:p>
          <a:p>
            <a:r>
              <a:rPr lang="en-US" dirty="0"/>
              <a:t>All donations go directly to the organization</a:t>
            </a:r>
          </a:p>
          <a:p>
            <a:r>
              <a:rPr lang="en-US" dirty="0"/>
              <a:t>You should never pay anyone to raise money based on commission or percentage </a:t>
            </a:r>
          </a:p>
        </p:txBody>
      </p:sp>
    </p:spTree>
    <p:extLst>
      <p:ext uri="{BB962C8B-B14F-4D97-AF65-F5344CB8AC3E}">
        <p14:creationId xmlns:p14="http://schemas.microsoft.com/office/powerpoint/2010/main" val="2773480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1722</TotalTime>
  <Words>1595</Words>
  <Application>Microsoft Office PowerPoint</Application>
  <PresentationFormat>On-screen Show (4:3)</PresentationFormat>
  <Paragraphs>207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Tw Cen MT</vt:lpstr>
      <vt:lpstr>Wingdings</vt:lpstr>
      <vt:lpstr>Wingdings 2</vt:lpstr>
      <vt:lpstr>Median</vt:lpstr>
      <vt:lpstr>Document</vt:lpstr>
      <vt:lpstr>BEYOND BOOK SALES Friends of the library today</vt:lpstr>
      <vt:lpstr>What’s Happening To Libraries?</vt:lpstr>
      <vt:lpstr>Who’s going to pay for this?</vt:lpstr>
      <vt:lpstr>Challenges for Libraries</vt:lpstr>
      <vt:lpstr>And The Biggest Problem:</vt:lpstr>
      <vt:lpstr>The Friends Can Help</vt:lpstr>
      <vt:lpstr>How To Do This?</vt:lpstr>
      <vt:lpstr>Tools and Moves…</vt:lpstr>
      <vt:lpstr>Rules and Regulations..</vt:lpstr>
      <vt:lpstr>The Friends Need to Evolve…</vt:lpstr>
      <vt:lpstr>How do you get started?</vt:lpstr>
      <vt:lpstr>Seek Balance</vt:lpstr>
      <vt:lpstr>Why People Give to Libraries</vt:lpstr>
      <vt:lpstr>What Donors Need To Know</vt:lpstr>
      <vt:lpstr>Options </vt:lpstr>
      <vt:lpstr> The Organizational  Life Cycle of Gifts</vt:lpstr>
      <vt:lpstr>The Way It Works</vt:lpstr>
      <vt:lpstr>Your Goals</vt:lpstr>
      <vt:lpstr>Essentials for Annual Fundraising</vt:lpstr>
      <vt:lpstr>Essentials for a Capital Campaign</vt:lpstr>
      <vt:lpstr>Stages of a Capital Campaign</vt:lpstr>
      <vt:lpstr>Essentials for Planned Giving</vt:lpstr>
      <vt:lpstr>For more information</vt:lpstr>
      <vt:lpstr>How You Develop Support</vt:lpstr>
    </vt:vector>
  </TitlesOfParts>
  <Company>CPG Enterprises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for Libraries</dc:title>
  <dc:creator>Christine Graham</dc:creator>
  <cp:lastModifiedBy>Siegel, Mara</cp:lastModifiedBy>
  <cp:revision>35</cp:revision>
  <dcterms:created xsi:type="dcterms:W3CDTF">2015-09-10T19:09:57Z</dcterms:created>
  <dcterms:modified xsi:type="dcterms:W3CDTF">2017-11-06T14:39:08Z</dcterms:modified>
</cp:coreProperties>
</file>