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22" d="100"/>
          <a:sy n="122" d="100"/>
        </p:scale>
        <p:origin x="96"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3/19/2019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3/19/2019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3/19/2019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3/19/2019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3/19/2019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3/19/2019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3/19/2019</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3/19/2019</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8.jpg"/><Relationship Id="rId26" Type="http://schemas.openxmlformats.org/officeDocument/2006/relationships/image" Target="../media/image26.jpg"/><Relationship Id="rId3" Type="http://schemas.openxmlformats.org/officeDocument/2006/relationships/image" Target="../media/image3.png"/><Relationship Id="rId21" Type="http://schemas.openxmlformats.org/officeDocument/2006/relationships/image" Target="../media/image21.jpg"/><Relationship Id="rId34" Type="http://schemas.openxmlformats.org/officeDocument/2006/relationships/image" Target="../media/image34.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g"/><Relationship Id="rId25" Type="http://schemas.openxmlformats.org/officeDocument/2006/relationships/image" Target="../media/image25.jpg"/><Relationship Id="rId33" Type="http://schemas.openxmlformats.org/officeDocument/2006/relationships/image" Target="../media/image33.jpg"/><Relationship Id="rId2" Type="http://schemas.openxmlformats.org/officeDocument/2006/relationships/image" Target="../media/image2.jpg"/><Relationship Id="rId16" Type="http://schemas.openxmlformats.org/officeDocument/2006/relationships/image" Target="../media/image16.jpg"/><Relationship Id="rId20" Type="http://schemas.openxmlformats.org/officeDocument/2006/relationships/image" Target="../media/image20.jpg"/><Relationship Id="rId29"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24.jpg"/><Relationship Id="rId32" Type="http://schemas.openxmlformats.org/officeDocument/2006/relationships/image" Target="../media/image32.jpg"/><Relationship Id="rId5" Type="http://schemas.openxmlformats.org/officeDocument/2006/relationships/image" Target="../media/image5.jpg"/><Relationship Id="rId15" Type="http://schemas.openxmlformats.org/officeDocument/2006/relationships/image" Target="../media/image15.jpg"/><Relationship Id="rId23" Type="http://schemas.openxmlformats.org/officeDocument/2006/relationships/image" Target="../media/image23.jpg"/><Relationship Id="rId28" Type="http://schemas.openxmlformats.org/officeDocument/2006/relationships/image" Target="../media/image28.jpg"/><Relationship Id="rId10" Type="http://schemas.openxmlformats.org/officeDocument/2006/relationships/image" Target="../media/image10.jpg"/><Relationship Id="rId19" Type="http://schemas.openxmlformats.org/officeDocument/2006/relationships/image" Target="../media/image19.jpg"/><Relationship Id="rId31" Type="http://schemas.openxmlformats.org/officeDocument/2006/relationships/image" Target="../media/image31.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2.jpg"/><Relationship Id="rId27" Type="http://schemas.openxmlformats.org/officeDocument/2006/relationships/image" Target="../media/image27.jpg"/><Relationship Id="rId30" Type="http://schemas.openxmlformats.org/officeDocument/2006/relationships/image" Target="../media/image30.jpg"/></Relationships>
</file>

<file path=ppt/slides/_rels/slide10.xml.rels><?xml version="1.0" encoding="UTF-8" standalone="yes"?>
<Relationships xmlns="http://schemas.openxmlformats.org/package/2006/relationships"><Relationship Id="rId3" Type="http://schemas.openxmlformats.org/officeDocument/2006/relationships/hyperlink" Target="http://www.susanfletcher.com/" TargetMode="External"/><Relationship Id="rId2" Type="http://schemas.openxmlformats.org/officeDocument/2006/relationships/image" Target="../media/image32.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hyperlink" Target="http://www.heywhitney.com/" TargetMode="External"/><Relationship Id="rId2" Type="http://schemas.openxmlformats.org/officeDocument/2006/relationships/image" Target="../media/image22.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hyperlink" Target="http://www.sharigreen.com/" TargetMode="External"/><Relationship Id="rId2" Type="http://schemas.openxmlformats.org/officeDocument/2006/relationships/image" Target="../media/image26.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3" Type="http://schemas.openxmlformats.org/officeDocument/2006/relationships/hyperlink" Target="http://www.tommygreenwald.com/" TargetMode="External"/><Relationship Id="rId2" Type="http://schemas.openxmlformats.org/officeDocument/2006/relationships/image" Target="../media/image29.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hyperlink" Target="http://www.susanhoodbooks.com/" TargetMode="External"/><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hyperlink" Target="http://www.gailjarrow.com/" TargetMode="External"/><Relationship Id="rId2" Type="http://schemas.openxmlformats.org/officeDocument/2006/relationships/image" Target="../media/image15.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hyperlink" Target="http://www.wattkey.com/" TargetMode="External"/><Relationship Id="rId2" Type="http://schemas.openxmlformats.org/officeDocument/2006/relationships/image" Target="../media/image9.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hyperlink" Target="http://www.ellenklages.com/" TargetMode="External"/><Relationship Id="rId2" Type="http://schemas.openxmlformats.org/officeDocument/2006/relationships/image" Target="../media/image16.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hyperlink" Target="http://www.katherinemarsh.com/" TargetMode="External"/><Relationship Id="rId2" Type="http://schemas.openxmlformats.org/officeDocument/2006/relationships/image" Target="../media/image20.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hyperlink" Target="http://www.wendymass.com/" TargetMode="External"/><Relationship Id="rId2" Type="http://schemas.openxmlformats.org/officeDocument/2006/relationships/image" Target="../media/image7.jpg"/><Relationship Id="rId1" Type="http://schemas.openxmlformats.org/officeDocument/2006/relationships/slideLayout" Target="../slideLayouts/slideLayout9.xml"/><Relationship Id="rId6" Type="http://schemas.openxmlformats.org/officeDocument/2006/relationships/image" Target="../media/image35.jpg"/><Relationship Id="rId5" Type="http://schemas.openxmlformats.org/officeDocument/2006/relationships/hyperlink" Target="http://www.nicholasgannon.com/" TargetMode="External"/><Relationship Id="rId4" Type="http://schemas.openxmlformats.org/officeDocument/2006/relationships/hyperlink" Target="http://www.rebeccasteadbooks.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katherinearden.com/" TargetMode="External"/><Relationship Id="rId2" Type="http://schemas.openxmlformats.org/officeDocument/2006/relationships/image" Target="../media/image25.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0.xml.rels><?xml version="1.0" encoding="UTF-8" standalone="yes"?>
<Relationships xmlns="http://schemas.openxmlformats.org/package/2006/relationships"><Relationship Id="rId3" Type="http://schemas.openxmlformats.org/officeDocument/2006/relationships/hyperlink" Target="http://www.stacymcanulty.com/" TargetMode="External"/><Relationship Id="rId2" Type="http://schemas.openxmlformats.org/officeDocument/2006/relationships/image" Target="../media/image27.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hyperlink" Target="http://www.megmedina.com/" TargetMode="External"/><Relationship Id="rId2" Type="http://schemas.openxmlformats.org/officeDocument/2006/relationships/image" Target="../media/image21.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hyperlink" Target="http://www.susinnielsen.com/" TargetMode="External"/><Relationship Id="rId2" Type="http://schemas.openxmlformats.org/officeDocument/2006/relationships/image" Target="../media/image31.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hyperlink" Target="http://www.kennethoppel.ca/" TargetMode="External"/><Relationship Id="rId2" Type="http://schemas.openxmlformats.org/officeDocument/2006/relationships/image" Target="../media/image30.jpg"/><Relationship Id="rId1" Type="http://schemas.openxmlformats.org/officeDocument/2006/relationships/slideLayout" Target="../slideLayouts/slideLayout9.xml"/><Relationship Id="rId5" Type="http://schemas.openxmlformats.org/officeDocument/2006/relationships/image" Target="../media/image35.jpg"/><Relationship Id="rId4" Type="http://schemas.openxmlformats.org/officeDocument/2006/relationships/hyperlink" Target="http://www.sydneydraws.ca/"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maerespicio.com/" TargetMode="External"/><Relationship Id="rId2" Type="http://schemas.openxmlformats.org/officeDocument/2006/relationships/image" Target="../media/image11.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hyperlink" Target="http://www.jewellparkerrhodes.com/children" TargetMode="External"/><Relationship Id="rId2" Type="http://schemas.openxmlformats.org/officeDocument/2006/relationships/image" Target="../media/image10.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8.jpg"/><Relationship Id="rId1" Type="http://schemas.openxmlformats.org/officeDocument/2006/relationships/slideLayout" Target="../slideLayouts/slideLayout9.xml"/><Relationship Id="rId4" Type="http://schemas.openxmlformats.org/officeDocument/2006/relationships/hyperlink" Target="http://www.aishasaeed.co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lindseystoddard.com/" TargetMode="External"/><Relationship Id="rId2" Type="http://schemas.openxmlformats.org/officeDocument/2006/relationships/image" Target="../media/image33.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hyperlink" Target="http://www.christinauss.com/" TargetMode="External"/><Relationship Id="rId2" Type="http://schemas.openxmlformats.org/officeDocument/2006/relationships/image" Target="../media/image34.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hyperlink" Target="http://www.jenwang.net/" TargetMode="External"/><Relationship Id="rId2" Type="http://schemas.openxmlformats.org/officeDocument/2006/relationships/image" Target="../media/image18.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hyperlink" Target="http://www.thescop.com/" TargetMode="External"/><Relationship Id="rId2" Type="http://schemas.openxmlformats.org/officeDocument/2006/relationships/image" Target="../media/image19.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30.xml.rels><?xml version="1.0" encoding="UTF-8" standalone="yes"?>
<Relationships xmlns="http://schemas.openxmlformats.org/package/2006/relationships"><Relationship Id="rId3" Type="http://schemas.openxmlformats.org/officeDocument/2006/relationships/hyperlink" Target="http://www.jacquelinewoodson.com/" TargetMode="External"/><Relationship Id="rId2" Type="http://schemas.openxmlformats.org/officeDocument/2006/relationships/image" Target="../media/image24.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hyperlink" Target="http://www.frontdeskthebook.com/" TargetMode="External"/><Relationship Id="rId2" Type="http://schemas.openxmlformats.org/officeDocument/2006/relationships/image" Target="../media/image23.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hyperlink" Target="http://www.robertbeattybooks.com/" TargetMode="External"/><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3" Type="http://schemas.openxmlformats.org/officeDocument/2006/relationships/hyperlink" Target="http://www.lisajennbigelow.com/" TargetMode="External"/><Relationship Id="rId2" Type="http://schemas.openxmlformats.org/officeDocument/2006/relationships/image" Target="../media/image14.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3" Type="http://schemas.openxmlformats.org/officeDocument/2006/relationships/hyperlink" Target="http://www.annbradenbooks.com/" TargetMode="External"/><Relationship Id="rId2" Type="http://schemas.openxmlformats.org/officeDocument/2006/relationships/image" Target="../media/image5.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3" Type="http://schemas.openxmlformats.org/officeDocument/2006/relationships/hyperlink" Target="http://www.nancycastaldo.com/" TargetMode="External"/><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hyperlink" Target="http://www.leslieconnor.com/" TargetMode="External"/><Relationship Id="rId2" Type="http://schemas.openxmlformats.org/officeDocument/2006/relationships/image" Target="../media/image13.jpg"/><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hyperlink" Target="http://www.katedicamillo.com/" TargetMode="External"/><Relationship Id="rId2" Type="http://schemas.openxmlformats.org/officeDocument/2006/relationships/image" Target="../media/image17.jpg"/><Relationship Id="rId1" Type="http://schemas.openxmlformats.org/officeDocument/2006/relationships/slideLayout" Target="../slideLayouts/slideLayout9.xml"/><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Dorothy’s List</a:t>
            </a:r>
          </a:p>
        </p:txBody>
      </p:sp>
      <p:sp>
        <p:nvSpPr>
          <p:cNvPr id="3" name="Subtitle 2"/>
          <p:cNvSpPr>
            <a:spLocks noGrp="1"/>
          </p:cNvSpPr>
          <p:nvPr>
            <p:ph type="subTitle" idx="1"/>
          </p:nvPr>
        </p:nvSpPr>
        <p:spPr/>
        <p:txBody>
          <a:bodyPr/>
          <a:lstStyle/>
          <a:p>
            <a:r>
              <a:rPr lang="en-US" dirty="0"/>
              <a:t>2019-2020 Dorothy Canfield Fisher Book Award Nominees</a:t>
            </a:r>
          </a:p>
        </p:txBody>
      </p:sp>
      <p:pic>
        <p:nvPicPr>
          <p:cNvPr id="5" name="Picture 4"/>
          <p:cNvPicPr>
            <a:picLocks noChangeAspect="1"/>
          </p:cNvPicPr>
          <p:nvPr/>
        </p:nvPicPr>
        <p:blipFill>
          <a:blip r:embed="rId2"/>
          <a:stretch>
            <a:fillRect/>
          </a:stretch>
        </p:blipFill>
        <p:spPr>
          <a:xfrm>
            <a:off x="8424898" y="5780298"/>
            <a:ext cx="3252577" cy="844015"/>
          </a:xfrm>
          <a:prstGeom prst="rect">
            <a:avLst/>
          </a:prstGeom>
        </p:spPr>
      </p:pic>
      <p:pic>
        <p:nvPicPr>
          <p:cNvPr id="9" name="Picture 8"/>
          <p:cNvPicPr>
            <a:picLocks noChangeAspect="1"/>
          </p:cNvPicPr>
          <p:nvPr/>
        </p:nvPicPr>
        <p:blipFill>
          <a:blip r:embed="rId3"/>
          <a:stretch>
            <a:fillRect/>
          </a:stretch>
        </p:blipFill>
        <p:spPr>
          <a:xfrm>
            <a:off x="4517640" y="5736504"/>
            <a:ext cx="2070743" cy="942018"/>
          </a:xfrm>
          <a:prstGeom prst="rect">
            <a:avLst/>
          </a:prstGeom>
        </p:spPr>
      </p:pic>
      <p:pic>
        <p:nvPicPr>
          <p:cNvPr id="11" name="Picture 10"/>
          <p:cNvPicPr>
            <a:picLocks noChangeAspect="1"/>
          </p:cNvPicPr>
          <p:nvPr/>
        </p:nvPicPr>
        <p:blipFill>
          <a:blip r:embed="rId4"/>
          <a:stretch>
            <a:fillRect/>
          </a:stretch>
        </p:blipFill>
        <p:spPr>
          <a:xfrm>
            <a:off x="810001" y="5658930"/>
            <a:ext cx="984765" cy="1019592"/>
          </a:xfrm>
          <a:prstGeom prst="rect">
            <a:avLst/>
          </a:prstGeom>
        </p:spPr>
      </p:pic>
      <p:pic>
        <p:nvPicPr>
          <p:cNvPr id="6" name="Picture 5"/>
          <p:cNvPicPr>
            <a:picLocks noChangeAspect="1"/>
          </p:cNvPicPr>
          <p:nvPr/>
        </p:nvPicPr>
        <p:blipFill>
          <a:blip r:embed="rId5"/>
          <a:stretch>
            <a:fillRect/>
          </a:stretch>
        </p:blipFill>
        <p:spPr>
          <a:xfrm>
            <a:off x="3439944" y="134820"/>
            <a:ext cx="816242" cy="1225588"/>
          </a:xfrm>
          <a:prstGeom prst="rect">
            <a:avLst/>
          </a:prstGeom>
        </p:spPr>
      </p:pic>
      <p:pic>
        <p:nvPicPr>
          <p:cNvPr id="8" name="Picture 7"/>
          <p:cNvPicPr>
            <a:picLocks noChangeAspect="1"/>
          </p:cNvPicPr>
          <p:nvPr/>
        </p:nvPicPr>
        <p:blipFill>
          <a:blip r:embed="rId6"/>
          <a:stretch>
            <a:fillRect/>
          </a:stretch>
        </p:blipFill>
        <p:spPr>
          <a:xfrm>
            <a:off x="2197190" y="181511"/>
            <a:ext cx="1008074" cy="1152085"/>
          </a:xfrm>
          <a:prstGeom prst="rect">
            <a:avLst/>
          </a:prstGeom>
        </p:spPr>
      </p:pic>
      <p:pic>
        <p:nvPicPr>
          <p:cNvPr id="12" name="Picture 11"/>
          <p:cNvPicPr>
            <a:picLocks noChangeAspect="1"/>
          </p:cNvPicPr>
          <p:nvPr/>
        </p:nvPicPr>
        <p:blipFill>
          <a:blip r:embed="rId7"/>
          <a:stretch>
            <a:fillRect/>
          </a:stretch>
        </p:blipFill>
        <p:spPr>
          <a:xfrm>
            <a:off x="4548183" y="172560"/>
            <a:ext cx="855364" cy="1232218"/>
          </a:xfrm>
          <a:prstGeom prst="rect">
            <a:avLst/>
          </a:prstGeom>
        </p:spPr>
      </p:pic>
      <p:pic>
        <p:nvPicPr>
          <p:cNvPr id="14" name="Picture 13"/>
          <p:cNvPicPr>
            <a:picLocks noChangeAspect="1"/>
          </p:cNvPicPr>
          <p:nvPr/>
        </p:nvPicPr>
        <p:blipFill>
          <a:blip r:embed="rId8"/>
          <a:stretch>
            <a:fillRect/>
          </a:stretch>
        </p:blipFill>
        <p:spPr>
          <a:xfrm>
            <a:off x="4525718" y="1742131"/>
            <a:ext cx="846944" cy="1278406"/>
          </a:xfrm>
          <a:prstGeom prst="rect">
            <a:avLst/>
          </a:prstGeom>
        </p:spPr>
      </p:pic>
      <p:pic>
        <p:nvPicPr>
          <p:cNvPr id="16" name="Picture 15"/>
          <p:cNvPicPr>
            <a:picLocks noChangeAspect="1"/>
          </p:cNvPicPr>
          <p:nvPr/>
        </p:nvPicPr>
        <p:blipFill>
          <a:blip r:embed="rId9"/>
          <a:stretch>
            <a:fillRect/>
          </a:stretch>
        </p:blipFill>
        <p:spPr>
          <a:xfrm>
            <a:off x="5739141" y="164942"/>
            <a:ext cx="813872" cy="1211541"/>
          </a:xfrm>
          <a:prstGeom prst="rect">
            <a:avLst/>
          </a:prstGeom>
        </p:spPr>
      </p:pic>
      <p:pic>
        <p:nvPicPr>
          <p:cNvPr id="18" name="Picture 17"/>
          <p:cNvPicPr>
            <a:picLocks noChangeAspect="1"/>
          </p:cNvPicPr>
          <p:nvPr/>
        </p:nvPicPr>
        <p:blipFill>
          <a:blip r:embed="rId10"/>
          <a:stretch>
            <a:fillRect/>
          </a:stretch>
        </p:blipFill>
        <p:spPr>
          <a:xfrm>
            <a:off x="11271618" y="83445"/>
            <a:ext cx="752843" cy="1095534"/>
          </a:xfrm>
          <a:prstGeom prst="rect">
            <a:avLst/>
          </a:prstGeom>
        </p:spPr>
      </p:pic>
      <p:pic>
        <p:nvPicPr>
          <p:cNvPr id="20" name="Picture 19"/>
          <p:cNvPicPr>
            <a:picLocks noChangeAspect="1"/>
          </p:cNvPicPr>
          <p:nvPr/>
        </p:nvPicPr>
        <p:blipFill>
          <a:blip r:embed="rId11"/>
          <a:stretch>
            <a:fillRect/>
          </a:stretch>
        </p:blipFill>
        <p:spPr>
          <a:xfrm>
            <a:off x="11307469" y="2590232"/>
            <a:ext cx="716966" cy="1081159"/>
          </a:xfrm>
          <a:prstGeom prst="rect">
            <a:avLst/>
          </a:prstGeom>
        </p:spPr>
      </p:pic>
      <p:pic>
        <p:nvPicPr>
          <p:cNvPr id="22" name="Picture 21"/>
          <p:cNvPicPr>
            <a:picLocks noChangeAspect="1"/>
          </p:cNvPicPr>
          <p:nvPr/>
        </p:nvPicPr>
        <p:blipFill>
          <a:blip r:embed="rId12"/>
          <a:stretch>
            <a:fillRect/>
          </a:stretch>
        </p:blipFill>
        <p:spPr>
          <a:xfrm>
            <a:off x="11326924" y="3746797"/>
            <a:ext cx="699021" cy="1048531"/>
          </a:xfrm>
          <a:prstGeom prst="rect">
            <a:avLst/>
          </a:prstGeom>
        </p:spPr>
      </p:pic>
      <p:pic>
        <p:nvPicPr>
          <p:cNvPr id="24" name="Picture 23"/>
          <p:cNvPicPr>
            <a:picLocks noChangeAspect="1"/>
          </p:cNvPicPr>
          <p:nvPr/>
        </p:nvPicPr>
        <p:blipFill>
          <a:blip r:embed="rId13"/>
          <a:stretch>
            <a:fillRect/>
          </a:stretch>
        </p:blipFill>
        <p:spPr>
          <a:xfrm>
            <a:off x="6761347" y="1754654"/>
            <a:ext cx="812835" cy="1231569"/>
          </a:xfrm>
          <a:prstGeom prst="rect">
            <a:avLst/>
          </a:prstGeom>
        </p:spPr>
      </p:pic>
      <p:pic>
        <p:nvPicPr>
          <p:cNvPr id="26" name="Picture 25"/>
          <p:cNvPicPr>
            <a:picLocks noChangeAspect="1"/>
          </p:cNvPicPr>
          <p:nvPr/>
        </p:nvPicPr>
        <p:blipFill>
          <a:blip r:embed="rId14"/>
          <a:stretch>
            <a:fillRect/>
          </a:stretch>
        </p:blipFill>
        <p:spPr>
          <a:xfrm>
            <a:off x="6835252" y="162865"/>
            <a:ext cx="813183" cy="1231175"/>
          </a:xfrm>
          <a:prstGeom prst="rect">
            <a:avLst/>
          </a:prstGeom>
        </p:spPr>
      </p:pic>
      <p:pic>
        <p:nvPicPr>
          <p:cNvPr id="28" name="Picture 27"/>
          <p:cNvPicPr>
            <a:picLocks noChangeAspect="1"/>
          </p:cNvPicPr>
          <p:nvPr/>
        </p:nvPicPr>
        <p:blipFill>
          <a:blip r:embed="rId15"/>
          <a:stretch>
            <a:fillRect/>
          </a:stretch>
        </p:blipFill>
        <p:spPr>
          <a:xfrm>
            <a:off x="8978918" y="3299713"/>
            <a:ext cx="921440" cy="1141168"/>
          </a:xfrm>
          <a:prstGeom prst="rect">
            <a:avLst/>
          </a:prstGeom>
        </p:spPr>
      </p:pic>
      <p:pic>
        <p:nvPicPr>
          <p:cNvPr id="30" name="Picture 29"/>
          <p:cNvPicPr>
            <a:picLocks noChangeAspect="1"/>
          </p:cNvPicPr>
          <p:nvPr/>
        </p:nvPicPr>
        <p:blipFill>
          <a:blip r:embed="rId16"/>
          <a:stretch>
            <a:fillRect/>
          </a:stretch>
        </p:blipFill>
        <p:spPr>
          <a:xfrm>
            <a:off x="5585034" y="3304017"/>
            <a:ext cx="757909" cy="1136864"/>
          </a:xfrm>
          <a:prstGeom prst="rect">
            <a:avLst/>
          </a:prstGeom>
        </p:spPr>
      </p:pic>
      <p:pic>
        <p:nvPicPr>
          <p:cNvPr id="32" name="Picture 31"/>
          <p:cNvPicPr>
            <a:picLocks noChangeAspect="1"/>
          </p:cNvPicPr>
          <p:nvPr/>
        </p:nvPicPr>
        <p:blipFill>
          <a:blip r:embed="rId17"/>
          <a:stretch>
            <a:fillRect/>
          </a:stretch>
        </p:blipFill>
        <p:spPr>
          <a:xfrm>
            <a:off x="5610182" y="1790688"/>
            <a:ext cx="812835" cy="1163270"/>
          </a:xfrm>
          <a:prstGeom prst="rect">
            <a:avLst/>
          </a:prstGeom>
        </p:spPr>
      </p:pic>
      <p:pic>
        <p:nvPicPr>
          <p:cNvPr id="34" name="Picture 33"/>
          <p:cNvPicPr>
            <a:picLocks noChangeAspect="1"/>
          </p:cNvPicPr>
          <p:nvPr/>
        </p:nvPicPr>
        <p:blipFill>
          <a:blip r:embed="rId18"/>
          <a:stretch>
            <a:fillRect/>
          </a:stretch>
        </p:blipFill>
        <p:spPr>
          <a:xfrm>
            <a:off x="6699373" y="3316249"/>
            <a:ext cx="796562" cy="1128462"/>
          </a:xfrm>
          <a:prstGeom prst="rect">
            <a:avLst/>
          </a:prstGeom>
        </p:spPr>
      </p:pic>
      <p:pic>
        <p:nvPicPr>
          <p:cNvPr id="36" name="Picture 35"/>
          <p:cNvPicPr>
            <a:picLocks noChangeAspect="1"/>
          </p:cNvPicPr>
          <p:nvPr/>
        </p:nvPicPr>
        <p:blipFill>
          <a:blip r:embed="rId19"/>
          <a:stretch>
            <a:fillRect/>
          </a:stretch>
        </p:blipFill>
        <p:spPr>
          <a:xfrm>
            <a:off x="10222666" y="3294099"/>
            <a:ext cx="794060" cy="1127925"/>
          </a:xfrm>
          <a:prstGeom prst="rect">
            <a:avLst/>
          </a:prstGeom>
        </p:spPr>
      </p:pic>
      <p:pic>
        <p:nvPicPr>
          <p:cNvPr id="38" name="Picture 37"/>
          <p:cNvPicPr>
            <a:picLocks noChangeAspect="1"/>
          </p:cNvPicPr>
          <p:nvPr/>
        </p:nvPicPr>
        <p:blipFill>
          <a:blip r:embed="rId20"/>
          <a:stretch>
            <a:fillRect/>
          </a:stretch>
        </p:blipFill>
        <p:spPr>
          <a:xfrm>
            <a:off x="63050" y="3283831"/>
            <a:ext cx="760491" cy="1168606"/>
          </a:xfrm>
          <a:prstGeom prst="rect">
            <a:avLst/>
          </a:prstGeom>
        </p:spPr>
      </p:pic>
      <p:pic>
        <p:nvPicPr>
          <p:cNvPr id="40" name="Picture 39"/>
          <p:cNvPicPr>
            <a:picLocks noChangeAspect="1"/>
          </p:cNvPicPr>
          <p:nvPr/>
        </p:nvPicPr>
        <p:blipFill>
          <a:blip r:embed="rId21"/>
          <a:stretch>
            <a:fillRect/>
          </a:stretch>
        </p:blipFill>
        <p:spPr>
          <a:xfrm>
            <a:off x="7935439" y="1776352"/>
            <a:ext cx="854723" cy="1219723"/>
          </a:xfrm>
          <a:prstGeom prst="rect">
            <a:avLst/>
          </a:prstGeom>
        </p:spPr>
      </p:pic>
      <p:pic>
        <p:nvPicPr>
          <p:cNvPr id="42" name="Picture 41"/>
          <p:cNvPicPr>
            <a:picLocks noChangeAspect="1"/>
          </p:cNvPicPr>
          <p:nvPr/>
        </p:nvPicPr>
        <p:blipFill>
          <a:blip r:embed="rId22"/>
          <a:stretch>
            <a:fillRect/>
          </a:stretch>
        </p:blipFill>
        <p:spPr>
          <a:xfrm>
            <a:off x="7845429" y="138553"/>
            <a:ext cx="924012" cy="1188440"/>
          </a:xfrm>
          <a:prstGeom prst="rect">
            <a:avLst/>
          </a:prstGeom>
        </p:spPr>
      </p:pic>
      <p:pic>
        <p:nvPicPr>
          <p:cNvPr id="44" name="Picture 43"/>
          <p:cNvPicPr>
            <a:picLocks noChangeAspect="1"/>
          </p:cNvPicPr>
          <p:nvPr/>
        </p:nvPicPr>
        <p:blipFill>
          <a:blip r:embed="rId23"/>
          <a:stretch>
            <a:fillRect/>
          </a:stretch>
        </p:blipFill>
        <p:spPr>
          <a:xfrm>
            <a:off x="9011499" y="106841"/>
            <a:ext cx="809059" cy="1213588"/>
          </a:xfrm>
          <a:prstGeom prst="rect">
            <a:avLst/>
          </a:prstGeom>
        </p:spPr>
      </p:pic>
      <p:pic>
        <p:nvPicPr>
          <p:cNvPr id="46" name="Picture 45"/>
          <p:cNvPicPr>
            <a:picLocks noChangeAspect="1"/>
          </p:cNvPicPr>
          <p:nvPr/>
        </p:nvPicPr>
        <p:blipFill>
          <a:blip r:embed="rId24"/>
          <a:stretch>
            <a:fillRect/>
          </a:stretch>
        </p:blipFill>
        <p:spPr>
          <a:xfrm>
            <a:off x="166033" y="1707208"/>
            <a:ext cx="869530" cy="1316379"/>
          </a:xfrm>
          <a:prstGeom prst="rect">
            <a:avLst/>
          </a:prstGeom>
        </p:spPr>
      </p:pic>
      <p:pic>
        <p:nvPicPr>
          <p:cNvPr id="48" name="Picture 47"/>
          <p:cNvPicPr>
            <a:picLocks noChangeAspect="1"/>
          </p:cNvPicPr>
          <p:nvPr/>
        </p:nvPicPr>
        <p:blipFill>
          <a:blip r:embed="rId25"/>
          <a:stretch>
            <a:fillRect/>
          </a:stretch>
        </p:blipFill>
        <p:spPr>
          <a:xfrm>
            <a:off x="7850958" y="3314662"/>
            <a:ext cx="749235" cy="1133859"/>
          </a:xfrm>
          <a:prstGeom prst="rect">
            <a:avLst/>
          </a:prstGeom>
        </p:spPr>
      </p:pic>
      <p:pic>
        <p:nvPicPr>
          <p:cNvPr id="50" name="Picture 49"/>
          <p:cNvPicPr>
            <a:picLocks noChangeAspect="1"/>
          </p:cNvPicPr>
          <p:nvPr/>
        </p:nvPicPr>
        <p:blipFill>
          <a:blip r:embed="rId26"/>
          <a:stretch>
            <a:fillRect/>
          </a:stretch>
        </p:blipFill>
        <p:spPr>
          <a:xfrm>
            <a:off x="10161059" y="1752548"/>
            <a:ext cx="900063" cy="1251826"/>
          </a:xfrm>
          <a:prstGeom prst="rect">
            <a:avLst/>
          </a:prstGeom>
        </p:spPr>
      </p:pic>
      <p:pic>
        <p:nvPicPr>
          <p:cNvPr id="52" name="Picture 51"/>
          <p:cNvPicPr>
            <a:picLocks noChangeAspect="1"/>
          </p:cNvPicPr>
          <p:nvPr/>
        </p:nvPicPr>
        <p:blipFill>
          <a:blip r:embed="rId27"/>
          <a:stretch>
            <a:fillRect/>
          </a:stretch>
        </p:blipFill>
        <p:spPr>
          <a:xfrm>
            <a:off x="9082335" y="1750753"/>
            <a:ext cx="807408" cy="1219723"/>
          </a:xfrm>
          <a:prstGeom prst="rect">
            <a:avLst/>
          </a:prstGeom>
          <a:effectLst>
            <a:outerShdw blurRad="50800" dist="38100" dir="5400000" algn="t" rotWithShape="0">
              <a:prstClr val="black">
                <a:alpha val="40000"/>
              </a:prstClr>
            </a:outerShdw>
          </a:effectLst>
        </p:spPr>
      </p:pic>
      <p:pic>
        <p:nvPicPr>
          <p:cNvPr id="54" name="Picture 53"/>
          <p:cNvPicPr>
            <a:picLocks noChangeAspect="1"/>
          </p:cNvPicPr>
          <p:nvPr/>
        </p:nvPicPr>
        <p:blipFill>
          <a:blip r:embed="rId28"/>
          <a:stretch>
            <a:fillRect/>
          </a:stretch>
        </p:blipFill>
        <p:spPr>
          <a:xfrm>
            <a:off x="1189443" y="97525"/>
            <a:ext cx="825672" cy="1250723"/>
          </a:xfrm>
          <a:prstGeom prst="rect">
            <a:avLst/>
          </a:prstGeom>
        </p:spPr>
      </p:pic>
      <p:pic>
        <p:nvPicPr>
          <p:cNvPr id="56" name="Picture 55"/>
          <p:cNvPicPr>
            <a:picLocks noChangeAspect="1"/>
          </p:cNvPicPr>
          <p:nvPr/>
        </p:nvPicPr>
        <p:blipFill>
          <a:blip r:embed="rId29"/>
          <a:stretch>
            <a:fillRect/>
          </a:stretch>
        </p:blipFill>
        <p:spPr>
          <a:xfrm>
            <a:off x="10124279" y="138553"/>
            <a:ext cx="795149" cy="1208627"/>
          </a:xfrm>
          <a:prstGeom prst="rect">
            <a:avLst/>
          </a:prstGeom>
        </p:spPr>
      </p:pic>
      <p:pic>
        <p:nvPicPr>
          <p:cNvPr id="58" name="Picture 57"/>
          <p:cNvPicPr>
            <a:picLocks noChangeAspect="1"/>
          </p:cNvPicPr>
          <p:nvPr/>
        </p:nvPicPr>
        <p:blipFill>
          <a:blip r:embed="rId30"/>
          <a:stretch>
            <a:fillRect/>
          </a:stretch>
        </p:blipFill>
        <p:spPr>
          <a:xfrm>
            <a:off x="1296791" y="1714364"/>
            <a:ext cx="867006" cy="1310794"/>
          </a:xfrm>
          <a:prstGeom prst="rect">
            <a:avLst/>
          </a:prstGeom>
        </p:spPr>
      </p:pic>
      <p:pic>
        <p:nvPicPr>
          <p:cNvPr id="60" name="Picture 59"/>
          <p:cNvPicPr>
            <a:picLocks noChangeAspect="1"/>
          </p:cNvPicPr>
          <p:nvPr/>
        </p:nvPicPr>
        <p:blipFill>
          <a:blip r:embed="rId31"/>
          <a:stretch>
            <a:fillRect/>
          </a:stretch>
        </p:blipFill>
        <p:spPr>
          <a:xfrm>
            <a:off x="11268094" y="1288070"/>
            <a:ext cx="797972" cy="1204991"/>
          </a:xfrm>
          <a:prstGeom prst="rect">
            <a:avLst/>
          </a:prstGeom>
        </p:spPr>
      </p:pic>
      <p:pic>
        <p:nvPicPr>
          <p:cNvPr id="62" name="Picture 61"/>
          <p:cNvPicPr>
            <a:picLocks noChangeAspect="1"/>
          </p:cNvPicPr>
          <p:nvPr/>
        </p:nvPicPr>
        <p:blipFill>
          <a:blip r:embed="rId32"/>
          <a:stretch>
            <a:fillRect/>
          </a:stretch>
        </p:blipFill>
        <p:spPr>
          <a:xfrm>
            <a:off x="2397960" y="1753579"/>
            <a:ext cx="816610" cy="1271579"/>
          </a:xfrm>
          <a:prstGeom prst="rect">
            <a:avLst/>
          </a:prstGeom>
        </p:spPr>
      </p:pic>
      <p:pic>
        <p:nvPicPr>
          <p:cNvPr id="66" name="Picture 65"/>
          <p:cNvPicPr>
            <a:picLocks noChangeAspect="1"/>
          </p:cNvPicPr>
          <p:nvPr/>
        </p:nvPicPr>
        <p:blipFill>
          <a:blip r:embed="rId33"/>
          <a:stretch>
            <a:fillRect/>
          </a:stretch>
        </p:blipFill>
        <p:spPr>
          <a:xfrm>
            <a:off x="3438314" y="1742688"/>
            <a:ext cx="841737" cy="1274405"/>
          </a:xfrm>
          <a:prstGeom prst="rect">
            <a:avLst/>
          </a:prstGeom>
        </p:spPr>
      </p:pic>
      <p:pic>
        <p:nvPicPr>
          <p:cNvPr id="68" name="Picture 67"/>
          <p:cNvPicPr>
            <a:picLocks noChangeAspect="1"/>
          </p:cNvPicPr>
          <p:nvPr/>
        </p:nvPicPr>
        <p:blipFill>
          <a:blip r:embed="rId34"/>
          <a:stretch>
            <a:fillRect/>
          </a:stretch>
        </p:blipFill>
        <p:spPr>
          <a:xfrm>
            <a:off x="92676" y="129651"/>
            <a:ext cx="829381" cy="1193123"/>
          </a:xfrm>
          <a:prstGeom prst="rect">
            <a:avLst/>
          </a:prstGeom>
        </p:spPr>
      </p:pic>
    </p:spTree>
    <p:extLst>
      <p:ext uri="{BB962C8B-B14F-4D97-AF65-F5344CB8AC3E}">
        <p14:creationId xmlns:p14="http://schemas.microsoft.com/office/powerpoint/2010/main" val="2505202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39" y="740379"/>
            <a:ext cx="4852988" cy="606504"/>
          </a:xfrm>
        </p:spPr>
        <p:txBody>
          <a:bodyPr>
            <a:normAutofit fontScale="90000"/>
          </a:bodyPr>
          <a:lstStyle/>
          <a:p>
            <a:r>
              <a:rPr lang="en-US" sz="3200" b="1" i="1" dirty="0"/>
              <a:t>Journey of the Pale Bear</a:t>
            </a:r>
          </a:p>
        </p:txBody>
      </p:sp>
      <p:pic>
        <p:nvPicPr>
          <p:cNvPr id="6" name="Picture Placeholder 5"/>
          <p:cNvPicPr>
            <a:picLocks noGrp="1" noChangeAspect="1"/>
          </p:cNvPicPr>
          <p:nvPr>
            <p:ph type="pic" sz="quarter" idx="13"/>
          </p:nvPr>
        </p:nvPicPr>
        <p:blipFill>
          <a:blip r:embed="rId2"/>
          <a:stretch>
            <a:fillRect/>
          </a:stretch>
        </p:blipFill>
        <p:spPr>
          <a:xfrm>
            <a:off x="7384632" y="653310"/>
            <a:ext cx="2192620" cy="3414223"/>
          </a:xfrm>
        </p:spPr>
      </p:pic>
      <p:sp>
        <p:nvSpPr>
          <p:cNvPr id="4" name="Text Placeholder 3"/>
          <p:cNvSpPr>
            <a:spLocks noGrp="1"/>
          </p:cNvSpPr>
          <p:nvPr>
            <p:ph type="body" sz="half" idx="2"/>
          </p:nvPr>
        </p:nvSpPr>
        <p:spPr>
          <a:xfrm>
            <a:off x="806339" y="1217142"/>
            <a:ext cx="4852988" cy="2464273"/>
          </a:xfrm>
        </p:spPr>
        <p:txBody>
          <a:bodyPr>
            <a:noAutofit/>
          </a:bodyPr>
          <a:lstStyle/>
          <a:p>
            <a:r>
              <a:rPr lang="en-US" sz="1800" dirty="0"/>
              <a:t>By Susan Fletcher</a:t>
            </a:r>
          </a:p>
          <a:p>
            <a:endParaRPr lang="en-US" sz="400" dirty="0"/>
          </a:p>
          <a:p>
            <a:r>
              <a:rPr lang="en-US" sz="1400" dirty="0"/>
              <a:t>In this riveting adventure set in the 13</a:t>
            </a:r>
            <a:r>
              <a:rPr lang="en-US" sz="1400" baseline="30000" dirty="0"/>
              <a:t>th</a:t>
            </a:r>
            <a:r>
              <a:rPr lang="en-US" sz="1400" dirty="0"/>
              <a:t> century, 12-year-old Arthur – in hopes of claiming an inheritance in Wales - sets out from Norway on a ship bringing a polar bear as a gift from Norwegian King Haakon to England’s King Henry. Though the bear terrorizes the crew, Arthur forms a bond with it. A wonderful coming-of-age story based on the true tale of a polar bear who lived in London’s Tower Menagerie.</a:t>
            </a:r>
          </a:p>
        </p:txBody>
      </p:sp>
      <p:sp>
        <p:nvSpPr>
          <p:cNvPr id="3" name="Rectangle 2"/>
          <p:cNvSpPr/>
          <p:nvPr/>
        </p:nvSpPr>
        <p:spPr>
          <a:xfrm>
            <a:off x="637211" y="5244022"/>
            <a:ext cx="2457975"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Journey of the Pale Bear</a:t>
            </a:r>
            <a:r>
              <a:rPr lang="en-US" sz="1400" b="1" i="1" dirty="0">
                <a:solidFill>
                  <a:prstClr val="white"/>
                </a:solidFill>
              </a:rPr>
              <a:t>!</a:t>
            </a:r>
          </a:p>
        </p:txBody>
      </p:sp>
      <p:sp>
        <p:nvSpPr>
          <p:cNvPr id="7" name="Arrow: Right 6"/>
          <p:cNvSpPr/>
          <p:nvPr/>
        </p:nvSpPr>
        <p:spPr>
          <a:xfrm>
            <a:off x="1534833" y="5591045"/>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2E15571-5DEC-4544-B9FD-1619DA86D410}"/>
              </a:ext>
            </a:extLst>
          </p:cNvPr>
          <p:cNvSpPr/>
          <p:nvPr/>
        </p:nvSpPr>
        <p:spPr>
          <a:xfrm>
            <a:off x="806339" y="4377459"/>
            <a:ext cx="6096000" cy="523220"/>
          </a:xfrm>
          <a:prstGeom prst="rect">
            <a:avLst/>
          </a:prstGeom>
        </p:spPr>
        <p:txBody>
          <a:bodyPr>
            <a:spAutoFit/>
          </a:bodyPr>
          <a:lstStyle/>
          <a:p>
            <a:r>
              <a:rPr lang="en-US" sz="1400" b="1" dirty="0">
                <a:latin typeface="+mj-lt"/>
                <a:ea typeface="Times New Roman" panose="02020603050405020304" pitchFamily="18" charset="0"/>
                <a:cs typeface="Times New Roman" panose="02020603050405020304" pitchFamily="18" charset="0"/>
              </a:rPr>
              <a:t>Author’s website:</a:t>
            </a:r>
          </a:p>
          <a:p>
            <a:r>
              <a:rPr lang="en-US" sz="1400" dirty="0">
                <a:latin typeface="+mj-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www.susanfletcher.com</a:t>
            </a:r>
            <a:endParaRPr lang="en-US" sz="1400" dirty="0">
              <a:latin typeface="+mj-lt"/>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982436A-05DC-4F75-B0E5-A0F111E97024}"/>
              </a:ext>
            </a:extLst>
          </p:cNvPr>
          <p:cNvPicPr>
            <a:picLocks noChangeAspect="1"/>
          </p:cNvPicPr>
          <p:nvPr/>
        </p:nvPicPr>
        <p:blipFill>
          <a:blip r:embed="rId4"/>
          <a:stretch>
            <a:fillRect/>
          </a:stretch>
        </p:blipFill>
        <p:spPr>
          <a:xfrm>
            <a:off x="3854339" y="5244022"/>
            <a:ext cx="1865376" cy="1243584"/>
          </a:xfrm>
          <a:prstGeom prst="rect">
            <a:avLst/>
          </a:prstGeom>
        </p:spPr>
      </p:pic>
    </p:spTree>
    <p:extLst>
      <p:ext uri="{BB962C8B-B14F-4D97-AF65-F5344CB8AC3E}">
        <p14:creationId xmlns:p14="http://schemas.microsoft.com/office/powerpoint/2010/main" val="2332813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789814"/>
            <a:ext cx="4852988" cy="730489"/>
          </a:xfrm>
        </p:spPr>
        <p:txBody>
          <a:bodyPr>
            <a:normAutofit/>
          </a:bodyPr>
          <a:lstStyle/>
          <a:p>
            <a:r>
              <a:rPr lang="en-US" sz="3200" b="1" i="1" dirty="0"/>
              <a:t>Fake Blood</a:t>
            </a:r>
          </a:p>
        </p:txBody>
      </p:sp>
      <p:pic>
        <p:nvPicPr>
          <p:cNvPr id="6" name="Picture Placeholder 5"/>
          <p:cNvPicPr>
            <a:picLocks noGrp="1" noChangeAspect="1"/>
          </p:cNvPicPr>
          <p:nvPr>
            <p:ph type="pic" sz="quarter" idx="13"/>
          </p:nvPr>
        </p:nvPicPr>
        <p:blipFill>
          <a:blip r:embed="rId2"/>
          <a:stretch>
            <a:fillRect/>
          </a:stretch>
        </p:blipFill>
        <p:spPr>
          <a:xfrm>
            <a:off x="7264050" y="789814"/>
            <a:ext cx="2489809" cy="3202325"/>
          </a:xfrm>
        </p:spPr>
      </p:pic>
      <p:sp>
        <p:nvSpPr>
          <p:cNvPr id="4" name="Text Placeholder 3"/>
          <p:cNvSpPr>
            <a:spLocks noGrp="1"/>
          </p:cNvSpPr>
          <p:nvPr>
            <p:ph type="body" sz="half" idx="2"/>
          </p:nvPr>
        </p:nvSpPr>
        <p:spPr>
          <a:xfrm>
            <a:off x="814728" y="1408752"/>
            <a:ext cx="4852988" cy="1623617"/>
          </a:xfrm>
        </p:spPr>
        <p:txBody>
          <a:bodyPr/>
          <a:lstStyle/>
          <a:p>
            <a:r>
              <a:rPr lang="en-US" sz="1600" dirty="0"/>
              <a:t>By Whitney Gardner</a:t>
            </a:r>
          </a:p>
          <a:p>
            <a:endParaRPr lang="en-US" sz="200" dirty="0"/>
          </a:p>
          <a:p>
            <a:r>
              <a:rPr lang="en-US" dirty="0"/>
              <a:t>AJ has been wondering for years how to get ultra-cool Nia’s attention. When he finds out about her obsession with vampire lore, he decides to try something </a:t>
            </a:r>
            <a:r>
              <a:rPr lang="en-US" i="1" dirty="0"/>
              <a:t>really</a:t>
            </a:r>
            <a:r>
              <a:rPr lang="en-US" dirty="0"/>
              <a:t> different-- he pretends to be a vampire. Will his plan work?</a:t>
            </a:r>
          </a:p>
        </p:txBody>
      </p:sp>
      <p:sp>
        <p:nvSpPr>
          <p:cNvPr id="5" name="Rectangle 4"/>
          <p:cNvSpPr/>
          <p:nvPr/>
        </p:nvSpPr>
        <p:spPr>
          <a:xfrm>
            <a:off x="531578" y="5060441"/>
            <a:ext cx="2709644"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Fake Blood</a:t>
            </a:r>
            <a:r>
              <a:rPr lang="en-US" sz="1400" b="1" i="1" dirty="0">
                <a:solidFill>
                  <a:prstClr val="white"/>
                </a:solidFill>
              </a:rPr>
              <a:t>!</a:t>
            </a:r>
          </a:p>
        </p:txBody>
      </p:sp>
      <p:sp>
        <p:nvSpPr>
          <p:cNvPr id="7" name="Arrow: Right 6"/>
          <p:cNvSpPr/>
          <p:nvPr/>
        </p:nvSpPr>
        <p:spPr>
          <a:xfrm>
            <a:off x="1555035" y="5382299"/>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C18C84C-7F95-4429-B871-974856320F08}"/>
              </a:ext>
            </a:extLst>
          </p:cNvPr>
          <p:cNvSpPr/>
          <p:nvPr/>
        </p:nvSpPr>
        <p:spPr>
          <a:xfrm>
            <a:off x="814728" y="3825632"/>
            <a:ext cx="6096000" cy="523220"/>
          </a:xfrm>
          <a:prstGeom prst="rect">
            <a:avLst/>
          </a:prstGeom>
        </p:spPr>
        <p:txBody>
          <a:bodyPr>
            <a:spAutoFit/>
          </a:bodyPr>
          <a:lstStyle/>
          <a:p>
            <a:r>
              <a:rPr lang="en-US" sz="1400" b="1" dirty="0">
                <a:latin typeface="+mj-lt"/>
                <a:ea typeface="Times New Roman" panose="02020603050405020304" pitchFamily="18" charset="0"/>
                <a:cs typeface="Times New Roman" panose="02020603050405020304" pitchFamily="18" charset="0"/>
              </a:rPr>
              <a:t>Author’s Website:</a:t>
            </a:r>
            <a:endParaRPr lang="en-US" sz="1400" dirty="0">
              <a:latin typeface="+mj-lt"/>
              <a:ea typeface="Times New Roman" panose="02020603050405020304" pitchFamily="18" charset="0"/>
              <a:cs typeface="Times New Roman" panose="02020603050405020304" pitchFamily="18" charset="0"/>
            </a:endParaRPr>
          </a:p>
          <a:p>
            <a:r>
              <a:rPr lang="en-US" sz="1400" u="sng" dirty="0">
                <a:latin typeface="+mj-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www.heywhitney.com</a:t>
            </a:r>
            <a:endParaRPr lang="en-US" sz="1400" dirty="0">
              <a:latin typeface="+mj-lt"/>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E2F5A5A0-1EC3-49FA-A4F4-A94161ABB70B}"/>
              </a:ext>
            </a:extLst>
          </p:cNvPr>
          <p:cNvPicPr>
            <a:picLocks noChangeAspect="1"/>
          </p:cNvPicPr>
          <p:nvPr/>
        </p:nvPicPr>
        <p:blipFill>
          <a:blip r:embed="rId4"/>
          <a:stretch>
            <a:fillRect/>
          </a:stretch>
        </p:blipFill>
        <p:spPr>
          <a:xfrm>
            <a:off x="3568974" y="4972070"/>
            <a:ext cx="1865376" cy="1243584"/>
          </a:xfrm>
          <a:prstGeom prst="rect">
            <a:avLst/>
          </a:prstGeom>
        </p:spPr>
      </p:pic>
    </p:spTree>
    <p:extLst>
      <p:ext uri="{BB962C8B-B14F-4D97-AF65-F5344CB8AC3E}">
        <p14:creationId xmlns:p14="http://schemas.microsoft.com/office/powerpoint/2010/main" val="723228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545412"/>
            <a:ext cx="4852988" cy="599861"/>
          </a:xfrm>
        </p:spPr>
        <p:txBody>
          <a:bodyPr>
            <a:normAutofit/>
          </a:bodyPr>
          <a:lstStyle/>
          <a:p>
            <a:r>
              <a:rPr lang="en-US" sz="3200" b="1" i="1" dirty="0"/>
              <a:t>Missing Mike</a:t>
            </a:r>
          </a:p>
        </p:txBody>
      </p:sp>
      <p:pic>
        <p:nvPicPr>
          <p:cNvPr id="6" name="Picture Placeholder 5"/>
          <p:cNvPicPr>
            <a:picLocks noGrp="1" noChangeAspect="1"/>
          </p:cNvPicPr>
          <p:nvPr>
            <p:ph type="pic" sz="quarter" idx="13"/>
          </p:nvPr>
        </p:nvPicPr>
        <p:blipFill>
          <a:blip r:embed="rId2"/>
          <a:stretch>
            <a:fillRect/>
          </a:stretch>
        </p:blipFill>
        <p:spPr>
          <a:xfrm>
            <a:off x="7299186" y="702374"/>
            <a:ext cx="2304624" cy="3205318"/>
          </a:xfrm>
        </p:spPr>
      </p:pic>
      <p:sp>
        <p:nvSpPr>
          <p:cNvPr id="4" name="Text Placeholder 3"/>
          <p:cNvSpPr>
            <a:spLocks noGrp="1"/>
          </p:cNvSpPr>
          <p:nvPr>
            <p:ph type="body" sz="half" idx="2"/>
          </p:nvPr>
        </p:nvSpPr>
        <p:spPr>
          <a:xfrm>
            <a:off x="814728" y="1019738"/>
            <a:ext cx="4852988" cy="3516365"/>
          </a:xfrm>
        </p:spPr>
        <p:txBody>
          <a:bodyPr>
            <a:normAutofit/>
          </a:bodyPr>
          <a:lstStyle/>
          <a:p>
            <a:r>
              <a:rPr lang="en-US" sz="1600" dirty="0"/>
              <a:t>By Shari Green</a:t>
            </a:r>
          </a:p>
          <a:p>
            <a:endParaRPr lang="en-US" sz="600" dirty="0"/>
          </a:p>
          <a:p>
            <a:r>
              <a:rPr lang="en-US" dirty="0"/>
              <a:t>Eleven-year-old Cari is devastated when encroaching wildfires force her family to quickly evacuate their home before she can find her beloved dog, Mike. After a harrowing escape, Cara’s family is housed by a host family with a foster daughter whom Cara befriends and enlists the support of to find Mike. Faced with the realization that her home is gone, Cara will do whatever it takes not to lose Mike too.</a:t>
            </a:r>
          </a:p>
          <a:p>
            <a:r>
              <a:rPr lang="en-US" dirty="0"/>
              <a:t> </a:t>
            </a:r>
          </a:p>
        </p:txBody>
      </p:sp>
      <p:sp>
        <p:nvSpPr>
          <p:cNvPr id="3" name="Rectangle 2"/>
          <p:cNvSpPr/>
          <p:nvPr/>
        </p:nvSpPr>
        <p:spPr>
          <a:xfrm>
            <a:off x="419878" y="5162898"/>
            <a:ext cx="2995126"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Missing Mike</a:t>
            </a:r>
            <a:r>
              <a:rPr lang="en-US" sz="1400" b="1" i="1" dirty="0">
                <a:solidFill>
                  <a:prstClr val="white"/>
                </a:solidFill>
              </a:rPr>
              <a:t>!</a:t>
            </a:r>
          </a:p>
        </p:txBody>
      </p:sp>
      <p:sp>
        <p:nvSpPr>
          <p:cNvPr id="7" name="Arrow: Right 6"/>
          <p:cNvSpPr/>
          <p:nvPr/>
        </p:nvSpPr>
        <p:spPr>
          <a:xfrm>
            <a:off x="1586076" y="5484756"/>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14728" y="4334741"/>
            <a:ext cx="2040943" cy="523220"/>
          </a:xfrm>
          <a:prstGeom prst="rect">
            <a:avLst/>
          </a:prstGeom>
        </p:spPr>
        <p:txBody>
          <a:bodyPr wrap="none">
            <a:spAutoFit/>
          </a:bodyPr>
          <a:lstStyle/>
          <a:p>
            <a:r>
              <a:rPr lang="en-US" sz="1400" b="1" dirty="0"/>
              <a:t>Author’s Website:</a:t>
            </a:r>
          </a:p>
          <a:p>
            <a:r>
              <a:rPr lang="en-US" sz="1400" u="sng" dirty="0">
                <a:hlinkClick r:id="rId3">
                  <a:extLst>
                    <a:ext uri="{A12FA001-AC4F-418D-AE19-62706E023703}">
                      <ahyp:hlinkClr xmlns:ahyp="http://schemas.microsoft.com/office/drawing/2018/hyperlinkcolor" val="tx"/>
                    </a:ext>
                  </a:extLst>
                </a:hlinkClick>
              </a:rPr>
              <a:t>www.sharigreen.com</a:t>
            </a:r>
            <a:endParaRPr lang="en-US" sz="1400" dirty="0"/>
          </a:p>
        </p:txBody>
      </p:sp>
      <p:pic>
        <p:nvPicPr>
          <p:cNvPr id="15" name="Picture 14">
            <a:extLst>
              <a:ext uri="{FF2B5EF4-FFF2-40B4-BE49-F238E27FC236}">
                <a16:creationId xmlns:a16="http://schemas.microsoft.com/office/drawing/2014/main" id="{24B942C5-E07C-4065-8655-43BF0E92C508}"/>
              </a:ext>
            </a:extLst>
          </p:cNvPr>
          <p:cNvPicPr>
            <a:picLocks noChangeAspect="1"/>
          </p:cNvPicPr>
          <p:nvPr/>
        </p:nvPicPr>
        <p:blipFill>
          <a:blip r:embed="rId4"/>
          <a:stretch>
            <a:fillRect/>
          </a:stretch>
        </p:blipFill>
        <p:spPr>
          <a:xfrm>
            <a:off x="3648514" y="5010429"/>
            <a:ext cx="1865376" cy="1243584"/>
          </a:xfrm>
          <a:prstGeom prst="rect">
            <a:avLst/>
          </a:prstGeom>
        </p:spPr>
      </p:pic>
    </p:spTree>
    <p:extLst>
      <p:ext uri="{BB962C8B-B14F-4D97-AF65-F5344CB8AC3E}">
        <p14:creationId xmlns:p14="http://schemas.microsoft.com/office/powerpoint/2010/main" val="2924050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679288"/>
            <a:ext cx="4852988" cy="784333"/>
          </a:xfrm>
        </p:spPr>
        <p:txBody>
          <a:bodyPr>
            <a:noAutofit/>
          </a:bodyPr>
          <a:lstStyle/>
          <a:p>
            <a:r>
              <a:rPr lang="en-US" sz="2800" b="1" i="1" dirty="0"/>
              <a:t>Game Changer</a:t>
            </a:r>
          </a:p>
        </p:txBody>
      </p:sp>
      <p:pic>
        <p:nvPicPr>
          <p:cNvPr id="6" name="Picture Placeholder 5"/>
          <p:cNvPicPr>
            <a:picLocks noGrp="1" noChangeAspect="1"/>
          </p:cNvPicPr>
          <p:nvPr>
            <p:ph type="pic" sz="quarter" idx="13"/>
          </p:nvPr>
        </p:nvPicPr>
        <p:blipFill>
          <a:blip r:embed="rId2"/>
          <a:stretch>
            <a:fillRect/>
          </a:stretch>
        </p:blipFill>
        <p:spPr>
          <a:xfrm>
            <a:off x="7190153" y="621466"/>
            <a:ext cx="2428335" cy="3691069"/>
          </a:xfrm>
        </p:spPr>
      </p:pic>
      <p:sp>
        <p:nvSpPr>
          <p:cNvPr id="4" name="Text Placeholder 3"/>
          <p:cNvSpPr>
            <a:spLocks noGrp="1"/>
          </p:cNvSpPr>
          <p:nvPr>
            <p:ph type="body" sz="half" idx="2"/>
          </p:nvPr>
        </p:nvSpPr>
        <p:spPr>
          <a:xfrm>
            <a:off x="814728" y="1354785"/>
            <a:ext cx="4852988" cy="2789378"/>
          </a:xfrm>
        </p:spPr>
        <p:txBody>
          <a:bodyPr/>
          <a:lstStyle/>
          <a:p>
            <a:r>
              <a:rPr lang="en-US" sz="1600" dirty="0"/>
              <a:t>By Tommy Greenwald</a:t>
            </a:r>
          </a:p>
          <a:p>
            <a:endParaRPr lang="en-US" sz="500" dirty="0"/>
          </a:p>
          <a:p>
            <a:r>
              <a:rPr lang="en-US" dirty="0"/>
              <a:t>An accident at the end of high school football practice leaves Teddy Youngblood in a coma...or </a:t>
            </a:r>
            <a:r>
              <a:rPr lang="en-US" i="1" dirty="0"/>
              <a:t>was</a:t>
            </a:r>
            <a:r>
              <a:rPr lang="en-US" dirty="0"/>
              <a:t> it an accident? Rumors swirl as Teddy, the team, and the town try to recover, and while Teddy is unable to share what he knows, there are plenty of others who just aren’t willing to share.</a:t>
            </a:r>
          </a:p>
        </p:txBody>
      </p:sp>
      <p:sp>
        <p:nvSpPr>
          <p:cNvPr id="3" name="Rectangle 2"/>
          <p:cNvSpPr/>
          <p:nvPr/>
        </p:nvSpPr>
        <p:spPr>
          <a:xfrm>
            <a:off x="67112" y="5224605"/>
            <a:ext cx="3875714"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Game Changer</a:t>
            </a:r>
            <a:r>
              <a:rPr lang="en-US" sz="1400" b="1" i="1" dirty="0">
                <a:solidFill>
                  <a:prstClr val="white"/>
                </a:solidFill>
              </a:rPr>
              <a:t>!</a:t>
            </a:r>
          </a:p>
        </p:txBody>
      </p:sp>
      <p:sp>
        <p:nvSpPr>
          <p:cNvPr id="7" name="Arrow: Right 6"/>
          <p:cNvSpPr/>
          <p:nvPr/>
        </p:nvSpPr>
        <p:spPr>
          <a:xfrm>
            <a:off x="1673604" y="5522075"/>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9FF6C16-22EA-4FC4-BB84-36561041CF7F}"/>
              </a:ext>
            </a:extLst>
          </p:cNvPr>
          <p:cNvSpPr/>
          <p:nvPr/>
        </p:nvSpPr>
        <p:spPr>
          <a:xfrm>
            <a:off x="814728" y="4072301"/>
            <a:ext cx="6096000" cy="523220"/>
          </a:xfrm>
          <a:prstGeom prst="rect">
            <a:avLst/>
          </a:prstGeom>
        </p:spPr>
        <p:txBody>
          <a:bodyPr>
            <a:spAutoFit/>
          </a:bodyPr>
          <a:lstStyle/>
          <a:p>
            <a:r>
              <a:rPr lang="en-US" sz="1400" b="1" dirty="0">
                <a:ea typeface="Times New Roman" panose="02020603050405020304" pitchFamily="18" charset="0"/>
                <a:cs typeface="Times New Roman" panose="02020603050405020304" pitchFamily="18" charset="0"/>
              </a:rPr>
              <a:t>Author’s Website:</a:t>
            </a:r>
            <a:endParaRPr lang="en-US" sz="1400" dirty="0">
              <a:ea typeface="Times New Roman" panose="02020603050405020304" pitchFamily="18" charset="0"/>
              <a:cs typeface="Times New Roman" panose="02020603050405020304" pitchFamily="18" charset="0"/>
            </a:endParaRPr>
          </a:p>
          <a:p>
            <a:r>
              <a:rPr lang="en-US" sz="1400" u="sng" dirty="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www.tommygreenwald.com</a:t>
            </a:r>
            <a:endParaRPr lang="en-US" sz="1400" dirty="0">
              <a:ea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3DB73A4C-902E-4361-A5C5-7C78A05FCD00}"/>
              </a:ext>
            </a:extLst>
          </p:cNvPr>
          <p:cNvPicPr>
            <a:picLocks noChangeAspect="1"/>
          </p:cNvPicPr>
          <p:nvPr/>
        </p:nvPicPr>
        <p:blipFill>
          <a:blip r:embed="rId4"/>
          <a:stretch>
            <a:fillRect/>
          </a:stretch>
        </p:blipFill>
        <p:spPr>
          <a:xfrm>
            <a:off x="3802340" y="5079866"/>
            <a:ext cx="1865376" cy="1243584"/>
          </a:xfrm>
          <a:prstGeom prst="rect">
            <a:avLst/>
          </a:prstGeom>
        </p:spPr>
      </p:pic>
    </p:spTree>
    <p:extLst>
      <p:ext uri="{BB962C8B-B14F-4D97-AF65-F5344CB8AC3E}">
        <p14:creationId xmlns:p14="http://schemas.microsoft.com/office/powerpoint/2010/main" val="308809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26" y="660834"/>
            <a:ext cx="4852988" cy="1169028"/>
          </a:xfrm>
        </p:spPr>
        <p:txBody>
          <a:bodyPr>
            <a:noAutofit/>
          </a:bodyPr>
          <a:lstStyle/>
          <a:p>
            <a:r>
              <a:rPr lang="en-US" sz="2800" b="1" i="1" dirty="0"/>
              <a:t>Lifeboat 12</a:t>
            </a:r>
          </a:p>
        </p:txBody>
      </p:sp>
      <p:pic>
        <p:nvPicPr>
          <p:cNvPr id="6" name="Picture Placeholder 5"/>
          <p:cNvPicPr>
            <a:picLocks noGrp="1" noChangeAspect="1"/>
          </p:cNvPicPr>
          <p:nvPr>
            <p:ph type="pic" sz="quarter" idx="13"/>
          </p:nvPr>
        </p:nvPicPr>
        <p:blipFill>
          <a:blip r:embed="rId2"/>
          <a:stretch>
            <a:fillRect/>
          </a:stretch>
        </p:blipFill>
        <p:spPr>
          <a:xfrm>
            <a:off x="7254552" y="859665"/>
            <a:ext cx="2311479" cy="3489026"/>
          </a:xfrm>
        </p:spPr>
      </p:pic>
      <p:sp>
        <p:nvSpPr>
          <p:cNvPr id="4" name="Text Placeholder 3"/>
          <p:cNvSpPr>
            <a:spLocks noGrp="1"/>
          </p:cNvSpPr>
          <p:nvPr>
            <p:ph type="body" sz="half" idx="2"/>
          </p:nvPr>
        </p:nvSpPr>
        <p:spPr>
          <a:xfrm>
            <a:off x="871426" y="1726973"/>
            <a:ext cx="4426283" cy="2883328"/>
          </a:xfrm>
        </p:spPr>
        <p:txBody>
          <a:bodyPr>
            <a:normAutofit/>
          </a:bodyPr>
          <a:lstStyle/>
          <a:p>
            <a:r>
              <a:rPr lang="en-US" sz="1600" dirty="0"/>
              <a:t>By Susan Hood</a:t>
            </a:r>
          </a:p>
          <a:p>
            <a:r>
              <a:rPr lang="en-US" dirty="0"/>
              <a:t> </a:t>
            </a:r>
          </a:p>
          <a:p>
            <a:r>
              <a:rPr lang="en-US" dirty="0"/>
              <a:t>This riveting novel-in-verse is the story of thirteen-year-old Kenneth Sparks and his experience on a lifeboat after surviving a torpedo attack during World War II. This is truly an edge-of-your-seat survival tale based on a true, but little-known disaster. The book has a broad genre and audience appeal. It will appeal to children of all ages.</a:t>
            </a:r>
          </a:p>
          <a:p>
            <a:endParaRPr lang="en-US" sz="1400" dirty="0"/>
          </a:p>
        </p:txBody>
      </p:sp>
      <p:sp>
        <p:nvSpPr>
          <p:cNvPr id="3" name="Rectangle 2"/>
          <p:cNvSpPr/>
          <p:nvPr/>
        </p:nvSpPr>
        <p:spPr>
          <a:xfrm>
            <a:off x="172767" y="5243059"/>
            <a:ext cx="3438259"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Lifeboat 12</a:t>
            </a:r>
            <a:r>
              <a:rPr lang="en-US" sz="1400" b="1" i="1" dirty="0">
                <a:solidFill>
                  <a:prstClr val="white"/>
                </a:solidFill>
              </a:rPr>
              <a:t>!</a:t>
            </a:r>
          </a:p>
        </p:txBody>
      </p:sp>
      <p:sp>
        <p:nvSpPr>
          <p:cNvPr id="7" name="Arrow: Right 6"/>
          <p:cNvSpPr/>
          <p:nvPr/>
        </p:nvSpPr>
        <p:spPr>
          <a:xfrm>
            <a:off x="1450998" y="5564915"/>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6C3EBBA-D4F5-417D-92A4-35A10AE0BD33}"/>
              </a:ext>
            </a:extLst>
          </p:cNvPr>
          <p:cNvSpPr/>
          <p:nvPr/>
        </p:nvSpPr>
        <p:spPr>
          <a:xfrm>
            <a:off x="871426" y="4248010"/>
            <a:ext cx="2592376" cy="523220"/>
          </a:xfrm>
          <a:prstGeom prst="rect">
            <a:avLst/>
          </a:prstGeom>
        </p:spPr>
        <p:txBody>
          <a:bodyPr wrap="none">
            <a:spAutoFit/>
          </a:bodyPr>
          <a:lstStyle/>
          <a:p>
            <a:r>
              <a:rPr lang="en-US" sz="1400" b="1" dirty="0"/>
              <a:t>Author’s Website:</a:t>
            </a:r>
          </a:p>
          <a:p>
            <a:r>
              <a:rPr lang="en-US" sz="1400" u="sng" dirty="0">
                <a:hlinkClick r:id="rId3">
                  <a:extLst>
                    <a:ext uri="{A12FA001-AC4F-418D-AE19-62706E023703}">
                      <ahyp:hlinkClr xmlns:ahyp="http://schemas.microsoft.com/office/drawing/2018/hyperlinkcolor" val="tx"/>
                    </a:ext>
                  </a:extLst>
                </a:hlinkClick>
              </a:rPr>
              <a:t>www.susanhoodbooks.com</a:t>
            </a:r>
            <a:endParaRPr lang="en-US" sz="1400" dirty="0"/>
          </a:p>
        </p:txBody>
      </p:sp>
      <p:pic>
        <p:nvPicPr>
          <p:cNvPr id="12" name="Picture 11">
            <a:extLst>
              <a:ext uri="{FF2B5EF4-FFF2-40B4-BE49-F238E27FC236}">
                <a16:creationId xmlns:a16="http://schemas.microsoft.com/office/drawing/2014/main" id="{08F1BAEB-DD08-40C7-80CA-60E0FB9B0D04}"/>
              </a:ext>
            </a:extLst>
          </p:cNvPr>
          <p:cNvPicPr>
            <a:picLocks noChangeAspect="1"/>
          </p:cNvPicPr>
          <p:nvPr/>
        </p:nvPicPr>
        <p:blipFill>
          <a:blip r:embed="rId4"/>
          <a:stretch>
            <a:fillRect/>
          </a:stretch>
        </p:blipFill>
        <p:spPr>
          <a:xfrm>
            <a:off x="3678389" y="5253516"/>
            <a:ext cx="1865376" cy="1243584"/>
          </a:xfrm>
          <a:prstGeom prst="rect">
            <a:avLst/>
          </a:prstGeom>
        </p:spPr>
      </p:pic>
    </p:spTree>
    <p:extLst>
      <p:ext uri="{BB962C8B-B14F-4D97-AF65-F5344CB8AC3E}">
        <p14:creationId xmlns:p14="http://schemas.microsoft.com/office/powerpoint/2010/main" val="1824760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13" y="637958"/>
            <a:ext cx="4852988" cy="1270894"/>
          </a:xfrm>
        </p:spPr>
        <p:txBody>
          <a:bodyPr>
            <a:noAutofit/>
          </a:bodyPr>
          <a:lstStyle/>
          <a:p>
            <a:r>
              <a:rPr lang="en-US" b="1" i="1" dirty="0"/>
              <a:t>Spooked! How a Radio Broadcast and The War of the Worlds Sparked the 1938 Invasion of America</a:t>
            </a:r>
            <a:endParaRPr lang="en-US" sz="3200" b="1" i="1" dirty="0"/>
          </a:p>
        </p:txBody>
      </p:sp>
      <p:pic>
        <p:nvPicPr>
          <p:cNvPr id="6" name="Picture Placeholder 5"/>
          <p:cNvPicPr>
            <a:picLocks noGrp="1" noChangeAspect="1"/>
          </p:cNvPicPr>
          <p:nvPr>
            <p:ph type="pic" sz="quarter" idx="13"/>
          </p:nvPr>
        </p:nvPicPr>
        <p:blipFill>
          <a:blip r:embed="rId2"/>
          <a:stretch>
            <a:fillRect/>
          </a:stretch>
        </p:blipFill>
        <p:spPr>
          <a:xfrm>
            <a:off x="6976568" y="739558"/>
            <a:ext cx="2661194" cy="3295786"/>
          </a:xfrm>
        </p:spPr>
      </p:pic>
      <p:sp>
        <p:nvSpPr>
          <p:cNvPr id="4" name="Text Placeholder 3"/>
          <p:cNvSpPr>
            <a:spLocks noGrp="1"/>
          </p:cNvSpPr>
          <p:nvPr>
            <p:ph type="body" sz="half" idx="2"/>
          </p:nvPr>
        </p:nvSpPr>
        <p:spPr>
          <a:xfrm>
            <a:off x="705313" y="1806009"/>
            <a:ext cx="4852988" cy="2229336"/>
          </a:xfrm>
        </p:spPr>
        <p:txBody>
          <a:bodyPr/>
          <a:lstStyle/>
          <a:p>
            <a:r>
              <a:rPr lang="en-US" sz="1600" dirty="0"/>
              <a:t>By Gail </a:t>
            </a:r>
            <a:r>
              <a:rPr lang="en-US" sz="1600" dirty="0" err="1"/>
              <a:t>Jarrow</a:t>
            </a:r>
            <a:endParaRPr lang="en-US" sz="1600" dirty="0"/>
          </a:p>
          <a:p>
            <a:endParaRPr lang="en-US" dirty="0"/>
          </a:p>
          <a:p>
            <a:r>
              <a:rPr lang="en-US" sz="1400" dirty="0"/>
              <a:t>In this conflicted era of fake news and alternative facts, what could be more timely than an account of Orson Welles’s famous Halloween-Eve radio broadcast that convinced much of America that the Martians were invading? Filled with period photos, art reproductions, newspaper headlines, and quotations.</a:t>
            </a:r>
          </a:p>
          <a:p>
            <a:endParaRPr lang="en-US" sz="1400" dirty="0"/>
          </a:p>
        </p:txBody>
      </p:sp>
      <p:sp>
        <p:nvSpPr>
          <p:cNvPr id="3" name="Rectangle 2"/>
          <p:cNvSpPr/>
          <p:nvPr/>
        </p:nvSpPr>
        <p:spPr>
          <a:xfrm>
            <a:off x="279346" y="5051991"/>
            <a:ext cx="3078761" cy="1600438"/>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Spooked! How a Radio Broadcast and The War of the Worlds Sparked the 1938 Invasion of America</a:t>
            </a:r>
            <a:r>
              <a:rPr lang="en-US" sz="1400" b="1" i="1" dirty="0">
                <a:solidFill>
                  <a:prstClr val="white"/>
                </a:solidFill>
              </a:rPr>
              <a:t>!</a:t>
            </a:r>
            <a:endParaRPr lang="en-US" dirty="0"/>
          </a:p>
        </p:txBody>
      </p:sp>
      <p:sp>
        <p:nvSpPr>
          <p:cNvPr id="7" name="Arrow: Right 6"/>
          <p:cNvSpPr/>
          <p:nvPr/>
        </p:nvSpPr>
        <p:spPr>
          <a:xfrm>
            <a:off x="1401392" y="5402979"/>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A4D4773-2B88-48CE-A82D-51A8BF586E46}"/>
              </a:ext>
            </a:extLst>
          </p:cNvPr>
          <p:cNvSpPr/>
          <p:nvPr/>
        </p:nvSpPr>
        <p:spPr>
          <a:xfrm>
            <a:off x="705313" y="4282058"/>
            <a:ext cx="6096000" cy="523220"/>
          </a:xfrm>
          <a:prstGeom prst="rect">
            <a:avLst/>
          </a:prstGeom>
        </p:spPr>
        <p:txBody>
          <a:bodyPr>
            <a:spAutoFit/>
          </a:bodyPr>
          <a:lstStyle/>
          <a:p>
            <a:r>
              <a:rPr lang="en-US" sz="1400" b="1" dirty="0"/>
              <a:t>Author’s Website:</a:t>
            </a:r>
          </a:p>
          <a:p>
            <a:r>
              <a:rPr lang="en-US" sz="1400" u="sng" dirty="0">
                <a:hlinkClick r:id="rId3">
                  <a:extLst>
                    <a:ext uri="{A12FA001-AC4F-418D-AE19-62706E023703}">
                      <ahyp:hlinkClr xmlns:ahyp="http://schemas.microsoft.com/office/drawing/2018/hyperlinkcolor" val="tx"/>
                    </a:ext>
                  </a:extLst>
                </a:hlinkClick>
              </a:rPr>
              <a:t>www.gailjarrow.com</a:t>
            </a:r>
            <a:endParaRPr lang="en-US" sz="1400" dirty="0"/>
          </a:p>
        </p:txBody>
      </p:sp>
      <p:pic>
        <p:nvPicPr>
          <p:cNvPr id="16" name="Picture 15">
            <a:extLst>
              <a:ext uri="{FF2B5EF4-FFF2-40B4-BE49-F238E27FC236}">
                <a16:creationId xmlns:a16="http://schemas.microsoft.com/office/drawing/2014/main" id="{7A4C7033-C7DD-441E-B36F-EEC7FB92713A}"/>
              </a:ext>
            </a:extLst>
          </p:cNvPr>
          <p:cNvPicPr>
            <a:picLocks noChangeAspect="1"/>
          </p:cNvPicPr>
          <p:nvPr/>
        </p:nvPicPr>
        <p:blipFill>
          <a:blip r:embed="rId4"/>
          <a:stretch>
            <a:fillRect/>
          </a:stretch>
        </p:blipFill>
        <p:spPr>
          <a:xfrm>
            <a:off x="3692925" y="5164967"/>
            <a:ext cx="1865376" cy="1243584"/>
          </a:xfrm>
          <a:prstGeom prst="rect">
            <a:avLst/>
          </a:prstGeom>
        </p:spPr>
      </p:pic>
    </p:spTree>
    <p:extLst>
      <p:ext uri="{BB962C8B-B14F-4D97-AF65-F5344CB8AC3E}">
        <p14:creationId xmlns:p14="http://schemas.microsoft.com/office/powerpoint/2010/main" val="527651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777958"/>
            <a:ext cx="4852988" cy="616553"/>
          </a:xfrm>
        </p:spPr>
        <p:txBody>
          <a:bodyPr>
            <a:noAutofit/>
          </a:bodyPr>
          <a:lstStyle/>
          <a:p>
            <a:r>
              <a:rPr lang="en-US" sz="3200" b="1" i="1" dirty="0"/>
              <a:t>Deep Water</a:t>
            </a:r>
          </a:p>
        </p:txBody>
      </p:sp>
      <p:pic>
        <p:nvPicPr>
          <p:cNvPr id="6" name="Picture Placeholder 5"/>
          <p:cNvPicPr>
            <a:picLocks noGrp="1" noChangeAspect="1"/>
          </p:cNvPicPr>
          <p:nvPr>
            <p:ph type="pic" sz="quarter" idx="13"/>
          </p:nvPr>
        </p:nvPicPr>
        <p:blipFill>
          <a:blip r:embed="rId2"/>
          <a:stretch>
            <a:fillRect/>
          </a:stretch>
        </p:blipFill>
        <p:spPr>
          <a:xfrm>
            <a:off x="7081911" y="542497"/>
            <a:ext cx="2226212" cy="3313971"/>
          </a:xfrm>
        </p:spPr>
      </p:pic>
      <p:sp>
        <p:nvSpPr>
          <p:cNvPr id="4" name="Text Placeholder 3"/>
          <p:cNvSpPr>
            <a:spLocks noGrp="1"/>
          </p:cNvSpPr>
          <p:nvPr>
            <p:ph type="body" sz="half" idx="2"/>
          </p:nvPr>
        </p:nvSpPr>
        <p:spPr>
          <a:xfrm>
            <a:off x="814728" y="1294210"/>
            <a:ext cx="4852988" cy="3516365"/>
          </a:xfrm>
        </p:spPr>
        <p:txBody>
          <a:bodyPr/>
          <a:lstStyle/>
          <a:p>
            <a:r>
              <a:rPr lang="en-US" sz="1600" dirty="0"/>
              <a:t>By Watt Key</a:t>
            </a:r>
          </a:p>
          <a:p>
            <a:endParaRPr lang="en-US" sz="800" dirty="0"/>
          </a:p>
          <a:p>
            <a:r>
              <a:rPr lang="en-US" dirty="0"/>
              <a:t>Desperate to save his business, Julie’s ailing father agrees to take a father/son team of rich, arrogant clients to a deep-sea site, but he needs 12-year-old Julie, an experienced diver, to actually take them on the dive. Julie quickly discovers that the clients aren’t interested in doing things the right way, and their recklessness results in the trio being lost at sea. With no boat and little hope, it is up to Julie to fend off tragedy and find a way to survive.</a:t>
            </a:r>
          </a:p>
        </p:txBody>
      </p:sp>
      <p:sp>
        <p:nvSpPr>
          <p:cNvPr id="3" name="Rectangle 2"/>
          <p:cNvSpPr/>
          <p:nvPr/>
        </p:nvSpPr>
        <p:spPr>
          <a:xfrm>
            <a:off x="211659" y="5032129"/>
            <a:ext cx="3204595"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Deep Water</a:t>
            </a:r>
            <a:r>
              <a:rPr lang="en-US" sz="1400" b="1" i="1" dirty="0">
                <a:solidFill>
                  <a:prstClr val="white"/>
                </a:solidFill>
              </a:rPr>
              <a:t>!</a:t>
            </a:r>
            <a:endParaRPr lang="en-US" dirty="0">
              <a:solidFill>
                <a:prstClr val="white"/>
              </a:solidFill>
            </a:endParaRPr>
          </a:p>
        </p:txBody>
      </p:sp>
      <p:sp>
        <p:nvSpPr>
          <p:cNvPr id="7" name="Arrow: Right 6"/>
          <p:cNvSpPr/>
          <p:nvPr/>
        </p:nvSpPr>
        <p:spPr>
          <a:xfrm>
            <a:off x="1318470" y="5365482"/>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8448E72-F2A8-4437-8BF2-35706A2C4384}"/>
              </a:ext>
            </a:extLst>
          </p:cNvPr>
          <p:cNvSpPr/>
          <p:nvPr/>
        </p:nvSpPr>
        <p:spPr>
          <a:xfrm>
            <a:off x="813961" y="3856468"/>
            <a:ext cx="6096000" cy="492443"/>
          </a:xfrm>
          <a:prstGeom prst="rect">
            <a:avLst/>
          </a:prstGeom>
        </p:spPr>
        <p:txBody>
          <a:bodyP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dirty="0">
                <a:latin typeface="+mj-lt"/>
                <a:ea typeface="Times New Roman" panose="02020603050405020304" pitchFamily="18" charset="0"/>
                <a:cs typeface="Times New Roman" panose="02020603050405020304" pitchFamily="18" charset="0"/>
              </a:rPr>
              <a:t>Author’s Website:</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u="sng" dirty="0">
                <a:latin typeface="+mj-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www.wattkey.com</a:t>
            </a:r>
            <a:endParaRPr lang="en-US" sz="1300" dirty="0">
              <a:latin typeface="+mj-lt"/>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A5E6AC86-D0C4-4138-963A-EA12030A0C8C}"/>
              </a:ext>
            </a:extLst>
          </p:cNvPr>
          <p:cNvPicPr>
            <a:picLocks noChangeAspect="1"/>
          </p:cNvPicPr>
          <p:nvPr/>
        </p:nvPicPr>
        <p:blipFill>
          <a:blip r:embed="rId4"/>
          <a:stretch>
            <a:fillRect/>
          </a:stretch>
        </p:blipFill>
        <p:spPr>
          <a:xfrm>
            <a:off x="3498635" y="4898886"/>
            <a:ext cx="1865376" cy="1243584"/>
          </a:xfrm>
          <a:prstGeom prst="rect">
            <a:avLst/>
          </a:prstGeom>
        </p:spPr>
      </p:pic>
    </p:spTree>
    <p:extLst>
      <p:ext uri="{BB962C8B-B14F-4D97-AF65-F5344CB8AC3E}">
        <p14:creationId xmlns:p14="http://schemas.microsoft.com/office/powerpoint/2010/main" val="1892372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559462"/>
            <a:ext cx="4852988" cy="918634"/>
          </a:xfrm>
        </p:spPr>
        <p:txBody>
          <a:bodyPr>
            <a:noAutofit/>
          </a:bodyPr>
          <a:lstStyle/>
          <a:p>
            <a:r>
              <a:rPr lang="en-US" sz="2800" b="1" i="1" dirty="0"/>
              <a:t>Out of Left Field</a:t>
            </a:r>
          </a:p>
        </p:txBody>
      </p:sp>
      <p:pic>
        <p:nvPicPr>
          <p:cNvPr id="6" name="Picture Placeholder 5"/>
          <p:cNvPicPr>
            <a:picLocks noGrp="1" noChangeAspect="1"/>
          </p:cNvPicPr>
          <p:nvPr>
            <p:ph type="pic" sz="quarter" idx="13"/>
          </p:nvPr>
        </p:nvPicPr>
        <p:blipFill>
          <a:blip r:embed="rId2"/>
          <a:stretch>
            <a:fillRect/>
          </a:stretch>
        </p:blipFill>
        <p:spPr>
          <a:xfrm>
            <a:off x="7163513" y="653923"/>
            <a:ext cx="2269656" cy="3404485"/>
          </a:xfrm>
        </p:spPr>
      </p:pic>
      <p:sp>
        <p:nvSpPr>
          <p:cNvPr id="4" name="Text Placeholder 3"/>
          <p:cNvSpPr>
            <a:spLocks noGrp="1"/>
          </p:cNvSpPr>
          <p:nvPr>
            <p:ph type="body" sz="half" idx="2"/>
          </p:nvPr>
        </p:nvSpPr>
        <p:spPr>
          <a:xfrm>
            <a:off x="814728" y="1396639"/>
            <a:ext cx="4852988" cy="3516365"/>
          </a:xfrm>
        </p:spPr>
        <p:txBody>
          <a:bodyPr/>
          <a:lstStyle/>
          <a:p>
            <a:r>
              <a:rPr lang="en-US" sz="1600" dirty="0"/>
              <a:t>By Ellen </a:t>
            </a:r>
            <a:r>
              <a:rPr lang="en-US" sz="1600" dirty="0" err="1"/>
              <a:t>Klages</a:t>
            </a:r>
            <a:endParaRPr lang="en-US" sz="1600" dirty="0"/>
          </a:p>
          <a:p>
            <a:endParaRPr lang="en-US" dirty="0"/>
          </a:p>
          <a:p>
            <a:r>
              <a:rPr lang="en-US" sz="1300" dirty="0"/>
              <a:t>In 1957, Katy Gordon is denied the opportunity to play Little League baseball even though she is a talented pitcher with an unhittable “Sunday pitch”.  Katy researches famous women baseball players to convince officials that girls can play and play well.</a:t>
            </a:r>
          </a:p>
        </p:txBody>
      </p:sp>
      <p:sp>
        <p:nvSpPr>
          <p:cNvPr id="3" name="Rectangle 2"/>
          <p:cNvSpPr/>
          <p:nvPr/>
        </p:nvSpPr>
        <p:spPr>
          <a:xfrm>
            <a:off x="577715" y="5128987"/>
            <a:ext cx="2680503"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Out of Left Field</a:t>
            </a:r>
            <a:r>
              <a:rPr lang="en-US" sz="1400" b="1" i="1" dirty="0">
                <a:solidFill>
                  <a:prstClr val="white"/>
                </a:solidFill>
              </a:rPr>
              <a:t>!</a:t>
            </a:r>
            <a:endParaRPr lang="en-US" sz="1400" dirty="0"/>
          </a:p>
        </p:txBody>
      </p:sp>
      <p:sp>
        <p:nvSpPr>
          <p:cNvPr id="7" name="Arrow: Right 6"/>
          <p:cNvSpPr/>
          <p:nvPr/>
        </p:nvSpPr>
        <p:spPr>
          <a:xfrm>
            <a:off x="1586601" y="5461361"/>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4770161-F85F-4BB0-A086-F4B64869DDB8}"/>
              </a:ext>
            </a:extLst>
          </p:cNvPr>
          <p:cNvSpPr/>
          <p:nvPr/>
        </p:nvSpPr>
        <p:spPr>
          <a:xfrm>
            <a:off x="814728" y="4240248"/>
            <a:ext cx="6096000" cy="523220"/>
          </a:xfrm>
          <a:prstGeom prst="rect">
            <a:avLst/>
          </a:prstGeom>
        </p:spPr>
        <p:txBody>
          <a:bodyPr>
            <a:spAutoFit/>
          </a:bodyPr>
          <a:lstStyle/>
          <a:p>
            <a:r>
              <a:rPr lang="en-US" sz="1400" b="1" dirty="0">
                <a:latin typeface="+mj-lt"/>
                <a:ea typeface="Times New Roman" panose="02020603050405020304" pitchFamily="18" charset="0"/>
                <a:cs typeface="Times New Roman" panose="02020603050405020304" pitchFamily="18" charset="0"/>
              </a:rPr>
              <a:t>Author’s Website: </a:t>
            </a:r>
            <a:endParaRPr lang="en-US" sz="1400" dirty="0">
              <a:latin typeface="+mj-lt"/>
              <a:ea typeface="Times New Roman" panose="02020603050405020304" pitchFamily="18" charset="0"/>
              <a:cs typeface="Times New Roman" panose="02020603050405020304" pitchFamily="18" charset="0"/>
            </a:endParaRPr>
          </a:p>
          <a:p>
            <a:r>
              <a:rPr lang="en-US" sz="1400" u="sng" dirty="0">
                <a:latin typeface="+mj-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www.ellenklages.com</a:t>
            </a:r>
            <a:endParaRPr lang="en-US" sz="1400" dirty="0">
              <a:latin typeface="+mj-lt"/>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73AF0298-FB6F-4C62-A1B3-E24877A2E94A}"/>
              </a:ext>
            </a:extLst>
          </p:cNvPr>
          <p:cNvPicPr>
            <a:picLocks noChangeAspect="1"/>
          </p:cNvPicPr>
          <p:nvPr/>
        </p:nvPicPr>
        <p:blipFill>
          <a:blip r:embed="rId4"/>
          <a:stretch>
            <a:fillRect/>
          </a:stretch>
        </p:blipFill>
        <p:spPr>
          <a:xfrm>
            <a:off x="3802340" y="5054954"/>
            <a:ext cx="1865376" cy="1243584"/>
          </a:xfrm>
          <a:prstGeom prst="rect">
            <a:avLst/>
          </a:prstGeom>
        </p:spPr>
      </p:pic>
    </p:spTree>
    <p:extLst>
      <p:ext uri="{BB962C8B-B14F-4D97-AF65-F5344CB8AC3E}">
        <p14:creationId xmlns:p14="http://schemas.microsoft.com/office/powerpoint/2010/main" val="2509041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601444"/>
            <a:ext cx="4852988" cy="677596"/>
          </a:xfrm>
        </p:spPr>
        <p:txBody>
          <a:bodyPr>
            <a:noAutofit/>
          </a:bodyPr>
          <a:lstStyle/>
          <a:p>
            <a:r>
              <a:rPr lang="en-US" sz="3200" b="1" i="1" dirty="0"/>
              <a:t>Nowhere Boy</a:t>
            </a:r>
          </a:p>
        </p:txBody>
      </p:sp>
      <p:pic>
        <p:nvPicPr>
          <p:cNvPr id="6" name="Picture Placeholder 5"/>
          <p:cNvPicPr>
            <a:picLocks noGrp="1" noChangeAspect="1"/>
          </p:cNvPicPr>
          <p:nvPr>
            <p:ph type="pic" sz="quarter" idx="13"/>
          </p:nvPr>
        </p:nvPicPr>
        <p:blipFill>
          <a:blip r:embed="rId2"/>
          <a:stretch>
            <a:fillRect/>
          </a:stretch>
        </p:blipFill>
        <p:spPr>
          <a:xfrm>
            <a:off x="7096762" y="691940"/>
            <a:ext cx="2172284" cy="3338032"/>
          </a:xfrm>
        </p:spPr>
      </p:pic>
      <p:sp>
        <p:nvSpPr>
          <p:cNvPr id="4" name="Text Placeholder 3"/>
          <p:cNvSpPr>
            <a:spLocks noGrp="1"/>
          </p:cNvSpPr>
          <p:nvPr>
            <p:ph type="body" sz="half" idx="2"/>
          </p:nvPr>
        </p:nvSpPr>
        <p:spPr>
          <a:xfrm>
            <a:off x="814728" y="1165906"/>
            <a:ext cx="4852988" cy="2012445"/>
          </a:xfrm>
        </p:spPr>
        <p:txBody>
          <a:bodyPr>
            <a:noAutofit/>
          </a:bodyPr>
          <a:lstStyle/>
          <a:p>
            <a:r>
              <a:rPr lang="en-US" sz="1600" dirty="0"/>
              <a:t>By Katherine Marsh</a:t>
            </a:r>
          </a:p>
          <a:p>
            <a:endParaRPr lang="en-US" sz="800" dirty="0"/>
          </a:p>
          <a:p>
            <a:r>
              <a:rPr lang="en-US" sz="1300" dirty="0"/>
              <a:t>How does a community absorb an increasingly desperate group of refugees, while keeping everyone safe from terrorism? Max is unhappy about his family’s one-year stint in Brussels, Belgium, until he meets Ahmed, a Syrian refugee boy who’s been secretly living in his basement. Max’s neighbors are angered by terrorist attacks in the news and would gladly report Ahmed if they saw him. The boys form a bold plan to help Ahmed stay under cover in Marsh’s gripping and suspenseful novel.</a:t>
            </a:r>
          </a:p>
        </p:txBody>
      </p:sp>
      <p:sp>
        <p:nvSpPr>
          <p:cNvPr id="5" name="Rectangle 4"/>
          <p:cNvSpPr/>
          <p:nvPr/>
        </p:nvSpPr>
        <p:spPr>
          <a:xfrm>
            <a:off x="601147" y="5059843"/>
            <a:ext cx="2584580"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Nowhere Boy</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491734" y="5381701"/>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57BF47B-1215-4E00-81DA-157F48C8A992}"/>
              </a:ext>
            </a:extLst>
          </p:cNvPr>
          <p:cNvSpPr/>
          <p:nvPr/>
        </p:nvSpPr>
        <p:spPr>
          <a:xfrm>
            <a:off x="814728" y="4029972"/>
            <a:ext cx="6096000" cy="523220"/>
          </a:xfrm>
          <a:prstGeom prst="rect">
            <a:avLst/>
          </a:prstGeom>
        </p:spPr>
        <p:txBody>
          <a:bodyPr>
            <a:spAutoFit/>
          </a:bodyPr>
          <a:lstStyle/>
          <a:p>
            <a:r>
              <a:rPr lang="en-US" sz="1400" b="1" dirty="0">
                <a:ea typeface="Calibri" panose="020F0502020204030204" pitchFamily="34" charset="0"/>
                <a:cs typeface="Times New Roman" panose="02020603050405020304" pitchFamily="18" charset="0"/>
              </a:rPr>
              <a:t>Author’s Website:</a:t>
            </a:r>
            <a:endParaRPr lang="en-US" sz="1400" dirty="0">
              <a:ea typeface="Times New Roman" panose="02020603050405020304" pitchFamily="18" charset="0"/>
              <a:cs typeface="Times New Roman" panose="02020603050405020304" pitchFamily="18" charset="0"/>
            </a:endParaRPr>
          </a:p>
          <a:p>
            <a:r>
              <a:rPr lang="en-US" sz="1400" u="sng" dirty="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www.katherinemarsh.com</a:t>
            </a:r>
            <a:endParaRPr lang="en-US" sz="1400" dirty="0">
              <a:ea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39F20A3D-3D55-4C99-ACA7-FB1511A14C4D}"/>
              </a:ext>
            </a:extLst>
          </p:cNvPr>
          <p:cNvPicPr>
            <a:picLocks noChangeAspect="1"/>
          </p:cNvPicPr>
          <p:nvPr/>
        </p:nvPicPr>
        <p:blipFill>
          <a:blip r:embed="rId4"/>
          <a:stretch>
            <a:fillRect/>
          </a:stretch>
        </p:blipFill>
        <p:spPr>
          <a:xfrm>
            <a:off x="3443927" y="5022826"/>
            <a:ext cx="1865376" cy="1243584"/>
          </a:xfrm>
          <a:prstGeom prst="rect">
            <a:avLst/>
          </a:prstGeom>
        </p:spPr>
      </p:pic>
    </p:spTree>
    <p:extLst>
      <p:ext uri="{BB962C8B-B14F-4D97-AF65-F5344CB8AC3E}">
        <p14:creationId xmlns:p14="http://schemas.microsoft.com/office/powerpoint/2010/main" val="2477164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034" y="403198"/>
            <a:ext cx="4852988" cy="935763"/>
          </a:xfrm>
        </p:spPr>
        <p:txBody>
          <a:bodyPr>
            <a:noAutofit/>
          </a:bodyPr>
          <a:lstStyle/>
          <a:p>
            <a:r>
              <a:rPr lang="en-US" sz="3200" b="1" i="1" dirty="0"/>
              <a:t>Bob</a:t>
            </a:r>
          </a:p>
        </p:txBody>
      </p:sp>
      <p:pic>
        <p:nvPicPr>
          <p:cNvPr id="6" name="Picture Placeholder 5"/>
          <p:cNvPicPr>
            <a:picLocks noGrp="1" noChangeAspect="1"/>
          </p:cNvPicPr>
          <p:nvPr>
            <p:ph type="pic" sz="quarter" idx="13"/>
          </p:nvPr>
        </p:nvPicPr>
        <p:blipFill>
          <a:blip r:embed="rId2"/>
          <a:stretch>
            <a:fillRect/>
          </a:stretch>
        </p:blipFill>
        <p:spPr>
          <a:xfrm>
            <a:off x="7015034" y="695719"/>
            <a:ext cx="2283898" cy="3290128"/>
          </a:xfrm>
        </p:spPr>
      </p:pic>
      <p:sp>
        <p:nvSpPr>
          <p:cNvPr id="4" name="Text Placeholder 3"/>
          <p:cNvSpPr>
            <a:spLocks noGrp="1"/>
          </p:cNvSpPr>
          <p:nvPr>
            <p:ph type="body" sz="half" idx="2"/>
          </p:nvPr>
        </p:nvSpPr>
        <p:spPr>
          <a:xfrm>
            <a:off x="919034" y="1220095"/>
            <a:ext cx="4852988" cy="2591209"/>
          </a:xfrm>
        </p:spPr>
        <p:txBody>
          <a:bodyPr/>
          <a:lstStyle/>
          <a:p>
            <a:pPr>
              <a:spcBef>
                <a:spcPts val="0"/>
              </a:spcBef>
              <a:spcAft>
                <a:spcPts val="0"/>
              </a:spcAft>
            </a:pPr>
            <a:r>
              <a:rPr lang="en-US" sz="1600" dirty="0"/>
              <a:t>By Wendy Mass &amp; Rebecca Stead</a:t>
            </a:r>
          </a:p>
          <a:p>
            <a:pPr>
              <a:spcBef>
                <a:spcPts val="0"/>
              </a:spcBef>
              <a:spcAft>
                <a:spcPts val="0"/>
              </a:spcAft>
            </a:pPr>
            <a:r>
              <a:rPr lang="en-US" sz="1600" dirty="0"/>
              <a:t>Illustrated by Nicholas Gannon</a:t>
            </a:r>
          </a:p>
          <a:p>
            <a:endParaRPr lang="en-US" sz="800" dirty="0"/>
          </a:p>
          <a:p>
            <a:r>
              <a:rPr lang="en-US" sz="1300" dirty="0"/>
              <a:t>It’s been five years since Livy last visited her grandmother in Australia – and when she finally returns she finds Bob, a greenish zombie-like creature in a chicken suit, who has been obediently waiting in her closet all this time. (He’s spent the years crying and building LEGO® pirate ships.) A tale of friendship, love, and magic, told in the alternating voices of Livy and Bob.</a:t>
            </a:r>
          </a:p>
        </p:txBody>
      </p:sp>
      <p:sp>
        <p:nvSpPr>
          <p:cNvPr id="5" name="Rectangle 4"/>
          <p:cNvSpPr/>
          <p:nvPr/>
        </p:nvSpPr>
        <p:spPr>
          <a:xfrm>
            <a:off x="587669" y="5131963"/>
            <a:ext cx="2712886"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Bob</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514266" y="5453819"/>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7739EB8-EEBA-484D-B4F8-6E2BD9056571}"/>
              </a:ext>
            </a:extLst>
          </p:cNvPr>
          <p:cNvSpPr/>
          <p:nvPr/>
        </p:nvSpPr>
        <p:spPr>
          <a:xfrm>
            <a:off x="919034" y="3811304"/>
            <a:ext cx="6096000" cy="954107"/>
          </a:xfrm>
          <a:prstGeom prst="rect">
            <a:avLst/>
          </a:prstGeom>
        </p:spPr>
        <p:txBody>
          <a:bodyPr>
            <a:spAutoFit/>
          </a:bodyPr>
          <a:lstStyle/>
          <a:p>
            <a:r>
              <a:rPr lang="en-US" sz="1400" b="1" dirty="0">
                <a:latin typeface="+mj-lt"/>
                <a:ea typeface="Calibri" panose="020F0502020204030204" pitchFamily="34" charset="0"/>
                <a:cs typeface="Times New Roman" panose="02020603050405020304" pitchFamily="18" charset="0"/>
              </a:rPr>
              <a:t>Authors’ &amp; Illustrator’s Websites:</a:t>
            </a:r>
            <a:endParaRPr lang="en-US" sz="1400" dirty="0">
              <a:latin typeface="+mj-lt"/>
              <a:ea typeface="Times New Roman" panose="02020603050405020304" pitchFamily="18" charset="0"/>
              <a:cs typeface="Times New Roman" panose="02020603050405020304" pitchFamily="18" charset="0"/>
            </a:endParaRPr>
          </a:p>
          <a:p>
            <a:r>
              <a:rPr lang="en-US" sz="1400" u="sng" dirty="0">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www.wendymass.com</a:t>
            </a:r>
            <a:endParaRPr lang="en-US" sz="1400" u="sng" dirty="0">
              <a:latin typeface="+mj-lt"/>
              <a:ea typeface="Calibri" panose="020F0502020204030204" pitchFamily="34" charset="0"/>
              <a:cs typeface="Times New Roman" panose="02020603050405020304" pitchFamily="18" charset="0"/>
            </a:endParaRPr>
          </a:p>
          <a:p>
            <a:r>
              <a:rPr lang="en-US" sz="1400" u="sng" dirty="0">
                <a:latin typeface="+mj-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www.rebeccasteadbooks.com</a:t>
            </a:r>
            <a:endParaRPr lang="en-US" sz="1400" u="sng" dirty="0">
              <a:latin typeface="+mj-lt"/>
              <a:ea typeface="Times New Roman" panose="02020603050405020304" pitchFamily="18" charset="0"/>
              <a:cs typeface="Times New Roman" panose="02020603050405020304" pitchFamily="18" charset="0"/>
            </a:endParaRPr>
          </a:p>
          <a:p>
            <a:r>
              <a:rPr lang="en-US" sz="1400" u="sng" dirty="0">
                <a:latin typeface="+mj-l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www.nicholasgannon.com</a:t>
            </a:r>
            <a:endParaRPr lang="en-US" sz="1400" dirty="0">
              <a:latin typeface="+mj-lt"/>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31C63F0-42CD-4FA0-8F5B-9767223DC128}"/>
              </a:ext>
            </a:extLst>
          </p:cNvPr>
          <p:cNvPicPr>
            <a:picLocks noChangeAspect="1"/>
          </p:cNvPicPr>
          <p:nvPr/>
        </p:nvPicPr>
        <p:blipFill>
          <a:blip r:embed="rId6"/>
          <a:stretch>
            <a:fillRect/>
          </a:stretch>
        </p:blipFill>
        <p:spPr>
          <a:xfrm>
            <a:off x="3623681" y="4987223"/>
            <a:ext cx="1865376" cy="1243584"/>
          </a:xfrm>
          <a:prstGeom prst="rect">
            <a:avLst/>
          </a:prstGeom>
        </p:spPr>
      </p:pic>
    </p:spTree>
    <p:extLst>
      <p:ext uri="{BB962C8B-B14F-4D97-AF65-F5344CB8AC3E}">
        <p14:creationId xmlns:p14="http://schemas.microsoft.com/office/powerpoint/2010/main" val="960254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448191"/>
            <a:ext cx="3929210" cy="835625"/>
          </a:xfrm>
        </p:spPr>
        <p:txBody>
          <a:bodyPr>
            <a:normAutofit/>
          </a:bodyPr>
          <a:lstStyle/>
          <a:p>
            <a:r>
              <a:rPr lang="en-US" sz="3600" b="1" i="1" dirty="0"/>
              <a:t>Small Spaces</a:t>
            </a:r>
          </a:p>
        </p:txBody>
      </p:sp>
      <p:pic>
        <p:nvPicPr>
          <p:cNvPr id="6" name="Picture Placeholder 5"/>
          <p:cNvPicPr>
            <a:picLocks noGrp="1" noChangeAspect="1"/>
          </p:cNvPicPr>
          <p:nvPr>
            <p:ph type="pic" sz="quarter" idx="13"/>
          </p:nvPr>
        </p:nvPicPr>
        <p:blipFill>
          <a:blip r:embed="rId2"/>
          <a:stretch>
            <a:fillRect/>
          </a:stretch>
        </p:blipFill>
        <p:spPr>
          <a:xfrm>
            <a:off x="7862276" y="509722"/>
            <a:ext cx="2357848" cy="3568256"/>
          </a:xfrm>
        </p:spPr>
      </p:pic>
      <p:sp>
        <p:nvSpPr>
          <p:cNvPr id="4" name="Text Placeholder 3"/>
          <p:cNvSpPr>
            <a:spLocks noGrp="1"/>
          </p:cNvSpPr>
          <p:nvPr>
            <p:ph type="body" sz="half" idx="2"/>
          </p:nvPr>
        </p:nvSpPr>
        <p:spPr>
          <a:xfrm>
            <a:off x="814728" y="1305702"/>
            <a:ext cx="4852988" cy="3516365"/>
          </a:xfrm>
        </p:spPr>
        <p:txBody>
          <a:bodyPr/>
          <a:lstStyle/>
          <a:p>
            <a:r>
              <a:rPr lang="en-US" sz="1600" dirty="0"/>
              <a:t>By Katherine Arden</a:t>
            </a:r>
          </a:p>
          <a:p>
            <a:endParaRPr lang="en-US" dirty="0"/>
          </a:p>
          <a:p>
            <a:r>
              <a:rPr lang="en-US" sz="1400" dirty="0"/>
              <a:t>Ollie Adler saves an old book from a distraught woman threatening to throw it into a river. The book leads Ollie into a dangerous, supernatural struggle for survival at a local farm.  Ollie and her friends can only survive if they can hide in the “small spaces” and follow the mysterious messages that appear on her “broken” digital wristwatch.</a:t>
            </a:r>
          </a:p>
          <a:p>
            <a:endParaRPr lang="en-US" dirty="0"/>
          </a:p>
          <a:p>
            <a:endParaRPr lang="en-US" dirty="0"/>
          </a:p>
        </p:txBody>
      </p:sp>
      <p:sp>
        <p:nvSpPr>
          <p:cNvPr id="7" name="TextBox 6"/>
          <p:cNvSpPr txBox="1"/>
          <p:nvPr/>
        </p:nvSpPr>
        <p:spPr>
          <a:xfrm>
            <a:off x="684277" y="5141461"/>
            <a:ext cx="2248250" cy="1169551"/>
          </a:xfrm>
          <a:prstGeom prst="rect">
            <a:avLst/>
          </a:prstGeom>
          <a:noFill/>
        </p:spPr>
        <p:txBody>
          <a:bodyPr wrap="square" rtlCol="0">
            <a:spAutoFit/>
          </a:bodyPr>
          <a:lstStyle/>
          <a:p>
            <a:pPr algn="ctr"/>
            <a:r>
              <a:rPr lang="en-US" sz="1400" b="1" i="1" dirty="0" err="1"/>
              <a:t>Psst</a:t>
            </a:r>
            <a:r>
              <a:rPr lang="en-US" sz="1400" b="1" i="1" dirty="0"/>
              <a:t>: If you loved these,</a:t>
            </a:r>
          </a:p>
          <a:p>
            <a:pPr algn="ctr"/>
            <a:endParaRPr lang="en-US" sz="1400" b="1" i="1" dirty="0"/>
          </a:p>
          <a:p>
            <a:pPr algn="ctr"/>
            <a:endParaRPr lang="en-US" sz="1400" b="1" i="1" dirty="0"/>
          </a:p>
          <a:p>
            <a:pPr algn="ctr"/>
            <a:r>
              <a:rPr lang="en-US" sz="1400" b="1" i="1" dirty="0"/>
              <a:t> you might like </a:t>
            </a:r>
          </a:p>
          <a:p>
            <a:pPr algn="ctr"/>
            <a:r>
              <a:rPr lang="en-US" sz="1400" b="1" i="1" u="sng" dirty="0"/>
              <a:t>Small Spaces</a:t>
            </a:r>
            <a:r>
              <a:rPr lang="en-US" sz="1400" b="1" i="1" dirty="0"/>
              <a:t>!</a:t>
            </a:r>
          </a:p>
        </p:txBody>
      </p:sp>
      <p:sp>
        <p:nvSpPr>
          <p:cNvPr id="9" name="Arrow: Right 8"/>
          <p:cNvSpPr/>
          <p:nvPr/>
        </p:nvSpPr>
        <p:spPr>
          <a:xfrm>
            <a:off x="1477037" y="5485524"/>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14728" y="3954784"/>
            <a:ext cx="2475358" cy="523220"/>
          </a:xfrm>
          <a:prstGeom prst="rect">
            <a:avLst/>
          </a:prstGeom>
        </p:spPr>
        <p:txBody>
          <a:bodyPr wrap="none">
            <a:spAutoFit/>
          </a:bodyPr>
          <a:lstStyle/>
          <a:p>
            <a:r>
              <a:rPr lang="en-US" sz="1400" i="1" dirty="0"/>
              <a:t>Author’s Website:</a:t>
            </a:r>
          </a:p>
          <a:p>
            <a:r>
              <a:rPr lang="en-US" sz="1400" dirty="0">
                <a:hlinkClick r:id="rId3"/>
              </a:rPr>
              <a:t>www.katherinearden.com</a:t>
            </a:r>
            <a:endParaRPr lang="en-US" sz="1400" dirty="0"/>
          </a:p>
        </p:txBody>
      </p:sp>
      <p:pic>
        <p:nvPicPr>
          <p:cNvPr id="5" name="Picture 4">
            <a:extLst>
              <a:ext uri="{FF2B5EF4-FFF2-40B4-BE49-F238E27FC236}">
                <a16:creationId xmlns:a16="http://schemas.microsoft.com/office/drawing/2014/main" id="{12CEF0A1-F4CD-484F-AD40-DC1C4D29541D}"/>
              </a:ext>
            </a:extLst>
          </p:cNvPr>
          <p:cNvPicPr>
            <a:picLocks noChangeAspect="1"/>
          </p:cNvPicPr>
          <p:nvPr/>
        </p:nvPicPr>
        <p:blipFill>
          <a:blip r:embed="rId4"/>
          <a:stretch>
            <a:fillRect/>
          </a:stretch>
        </p:blipFill>
        <p:spPr>
          <a:xfrm>
            <a:off x="3993661" y="5095137"/>
            <a:ext cx="2102339" cy="1401560"/>
          </a:xfrm>
          <a:prstGeom prst="rect">
            <a:avLst/>
          </a:prstGeom>
        </p:spPr>
      </p:pic>
    </p:spTree>
    <p:extLst>
      <p:ext uri="{BB962C8B-B14F-4D97-AF65-F5344CB8AC3E}">
        <p14:creationId xmlns:p14="http://schemas.microsoft.com/office/powerpoint/2010/main" val="3264124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097" y="750112"/>
            <a:ext cx="5409903" cy="935763"/>
          </a:xfrm>
        </p:spPr>
        <p:txBody>
          <a:bodyPr>
            <a:noAutofit/>
          </a:bodyPr>
          <a:lstStyle/>
          <a:p>
            <a:r>
              <a:rPr lang="en-US" sz="3200" b="1" i="1" dirty="0"/>
              <a:t>The Miscalculations of Lightning Girl</a:t>
            </a:r>
          </a:p>
        </p:txBody>
      </p:sp>
      <p:pic>
        <p:nvPicPr>
          <p:cNvPr id="6" name="Picture Placeholder 5"/>
          <p:cNvPicPr>
            <a:picLocks noGrp="1" noChangeAspect="1"/>
          </p:cNvPicPr>
          <p:nvPr>
            <p:ph type="pic" sz="quarter" idx="13"/>
          </p:nvPr>
        </p:nvPicPr>
        <p:blipFill>
          <a:blip r:embed="rId2"/>
          <a:stretch>
            <a:fillRect/>
          </a:stretch>
        </p:blipFill>
        <p:spPr>
          <a:xfrm>
            <a:off x="7281078" y="472654"/>
            <a:ext cx="2183353" cy="3298311"/>
          </a:xfrm>
        </p:spPr>
      </p:pic>
      <p:sp>
        <p:nvSpPr>
          <p:cNvPr id="4" name="Text Placeholder 3"/>
          <p:cNvSpPr>
            <a:spLocks noGrp="1"/>
          </p:cNvSpPr>
          <p:nvPr>
            <p:ph type="body" sz="half" idx="2"/>
          </p:nvPr>
        </p:nvSpPr>
        <p:spPr>
          <a:xfrm>
            <a:off x="686097" y="1617261"/>
            <a:ext cx="4852988" cy="2050034"/>
          </a:xfrm>
        </p:spPr>
        <p:txBody>
          <a:bodyPr>
            <a:normAutofit lnSpcReduction="10000"/>
          </a:bodyPr>
          <a:lstStyle/>
          <a:p>
            <a:r>
              <a:rPr lang="en-US" sz="1600" dirty="0"/>
              <a:t>By Stacy McAnulty</a:t>
            </a:r>
          </a:p>
          <a:p>
            <a:endParaRPr lang="en-US" dirty="0"/>
          </a:p>
          <a:p>
            <a:r>
              <a:rPr lang="en-US" dirty="0"/>
              <a:t>Although she doesn’t remember it, Lucy Callahan was struck by lightning, which gave her genius level math skills and a severe case of OCD. Since then she has been homeschooled. She is technically ready for college, but her grandmother gives her one more test to pass: middle school. This beautifully written novel teaches us that sometimes numbers aren’t all that matters, no problem is unsolvable, and if you have a few friends who accept you for who you are, you’re pretty lucky. </a:t>
            </a:r>
          </a:p>
        </p:txBody>
      </p:sp>
      <p:sp>
        <p:nvSpPr>
          <p:cNvPr id="5" name="Rectangle 4"/>
          <p:cNvSpPr/>
          <p:nvPr/>
        </p:nvSpPr>
        <p:spPr>
          <a:xfrm>
            <a:off x="492875" y="4947508"/>
            <a:ext cx="2619716" cy="1384995"/>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The Miscalculations of Lightning Girl</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471368" y="5320206"/>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12740A7-DE41-4839-9F4D-0D533D10B86F}"/>
              </a:ext>
            </a:extLst>
          </p:cNvPr>
          <p:cNvSpPr/>
          <p:nvPr/>
        </p:nvSpPr>
        <p:spPr>
          <a:xfrm>
            <a:off x="686097" y="3888113"/>
            <a:ext cx="6096000" cy="492443"/>
          </a:xfrm>
          <a:prstGeom prst="rect">
            <a:avLst/>
          </a:prstGeom>
        </p:spPr>
        <p:txBody>
          <a:bodyP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latin typeface="+mj-lt"/>
                <a:ea typeface="Times New Roman" panose="02020603050405020304" pitchFamily="18" charset="0"/>
                <a:cs typeface="Times New Roman" panose="02020603050405020304" pitchFamily="18" charset="0"/>
              </a:rPr>
              <a:t>Author’s Website:</a:t>
            </a:r>
            <a:endParaRPr lang="en-US" sz="1400" dirty="0">
              <a:latin typeface="+mj-lt"/>
              <a:ea typeface="Times New Roman" panose="02020603050405020304" pitchFamily="18"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u="sng" dirty="0">
                <a:latin typeface="+mj-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www.stacymcanulty.com</a:t>
            </a:r>
            <a:endParaRPr lang="en-US" sz="1200" dirty="0">
              <a:latin typeface="+mj-lt"/>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5174C2FA-67AA-487B-862D-818C037B303C}"/>
              </a:ext>
            </a:extLst>
          </p:cNvPr>
          <p:cNvPicPr>
            <a:picLocks noChangeAspect="1"/>
          </p:cNvPicPr>
          <p:nvPr/>
        </p:nvPicPr>
        <p:blipFill>
          <a:blip r:embed="rId4"/>
          <a:stretch>
            <a:fillRect/>
          </a:stretch>
        </p:blipFill>
        <p:spPr>
          <a:xfrm>
            <a:off x="3568973" y="5008807"/>
            <a:ext cx="1865376" cy="1243584"/>
          </a:xfrm>
          <a:prstGeom prst="rect">
            <a:avLst/>
          </a:prstGeom>
        </p:spPr>
      </p:pic>
    </p:spTree>
    <p:extLst>
      <p:ext uri="{BB962C8B-B14F-4D97-AF65-F5344CB8AC3E}">
        <p14:creationId xmlns:p14="http://schemas.microsoft.com/office/powerpoint/2010/main" val="254001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524611"/>
            <a:ext cx="4852988" cy="742816"/>
          </a:xfrm>
        </p:spPr>
        <p:txBody>
          <a:bodyPr>
            <a:noAutofit/>
          </a:bodyPr>
          <a:lstStyle/>
          <a:p>
            <a:r>
              <a:rPr lang="en-US" sz="2600" b="1" i="1" dirty="0"/>
              <a:t>Merci Suárez Changes Gears</a:t>
            </a:r>
          </a:p>
        </p:txBody>
      </p:sp>
      <p:pic>
        <p:nvPicPr>
          <p:cNvPr id="6" name="Picture Placeholder 5"/>
          <p:cNvPicPr>
            <a:picLocks noGrp="1" noChangeAspect="1"/>
          </p:cNvPicPr>
          <p:nvPr>
            <p:ph type="pic" sz="quarter" idx="13"/>
          </p:nvPr>
        </p:nvPicPr>
        <p:blipFill>
          <a:blip r:embed="rId2"/>
          <a:stretch>
            <a:fillRect/>
          </a:stretch>
        </p:blipFill>
        <p:spPr>
          <a:xfrm>
            <a:off x="7147380" y="462087"/>
            <a:ext cx="2332681" cy="3328830"/>
          </a:xfrm>
        </p:spPr>
      </p:pic>
      <p:sp>
        <p:nvSpPr>
          <p:cNvPr id="4" name="Text Placeholder 3"/>
          <p:cNvSpPr>
            <a:spLocks noGrp="1"/>
          </p:cNvSpPr>
          <p:nvPr>
            <p:ph type="body" sz="half" idx="2"/>
          </p:nvPr>
        </p:nvSpPr>
        <p:spPr>
          <a:xfrm>
            <a:off x="814728" y="1159697"/>
            <a:ext cx="4852988" cy="3516365"/>
          </a:xfrm>
        </p:spPr>
        <p:txBody>
          <a:bodyPr/>
          <a:lstStyle/>
          <a:p>
            <a:r>
              <a:rPr lang="en-US" sz="1600" dirty="0"/>
              <a:t>By Meg Medina</a:t>
            </a:r>
          </a:p>
          <a:p>
            <a:endParaRPr lang="en-US" sz="800" dirty="0"/>
          </a:p>
          <a:p>
            <a:r>
              <a:rPr lang="en-US" dirty="0"/>
              <a:t>Merci Suárez is grateful to go to an excellent private school. Really, she is. Even if she was able to forget how fortunate she is, the extra required community service hours would be there to remind her. She also knows how lucky she is to be surrounded by family- even though that has its own challenges, as her grandfather ages and her family relies on her in more ways. How can Merci navigate her changing worlds at home and at school?</a:t>
            </a:r>
          </a:p>
        </p:txBody>
      </p:sp>
      <p:sp>
        <p:nvSpPr>
          <p:cNvPr id="3" name="Rectangle 2"/>
          <p:cNvSpPr/>
          <p:nvPr/>
        </p:nvSpPr>
        <p:spPr>
          <a:xfrm>
            <a:off x="634481" y="5181963"/>
            <a:ext cx="2397969"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t>Merci Suárez Changes Gears</a:t>
            </a:r>
            <a:r>
              <a:rPr lang="en-US" sz="1400" b="1" i="1" dirty="0">
                <a:solidFill>
                  <a:prstClr val="white"/>
                </a:solidFill>
              </a:rPr>
              <a:t>!</a:t>
            </a:r>
            <a:endParaRPr lang="en-US" dirty="0"/>
          </a:p>
        </p:txBody>
      </p:sp>
      <p:sp>
        <p:nvSpPr>
          <p:cNvPr id="7" name="Arrow: Right 6"/>
          <p:cNvSpPr/>
          <p:nvPr/>
        </p:nvSpPr>
        <p:spPr>
          <a:xfrm>
            <a:off x="1502100" y="5456345"/>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B72C10F-9251-410A-B348-89DDE3608DA4}"/>
              </a:ext>
            </a:extLst>
          </p:cNvPr>
          <p:cNvSpPr/>
          <p:nvPr/>
        </p:nvSpPr>
        <p:spPr>
          <a:xfrm>
            <a:off x="814728" y="4259942"/>
            <a:ext cx="6096000" cy="523220"/>
          </a:xfrm>
          <a:prstGeom prst="rect">
            <a:avLst/>
          </a:prstGeom>
        </p:spPr>
        <p:txBody>
          <a:bodyP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b="1" dirty="0">
                <a:ea typeface="Times New Roman" panose="02020603050405020304" pitchFamily="18" charset="0"/>
                <a:cs typeface="Times New Roman" panose="02020603050405020304" pitchFamily="18" charset="0"/>
              </a:rPr>
              <a:t>Author’s Website:</a:t>
            </a:r>
            <a:endParaRPr lang="en-US" sz="1400" dirty="0">
              <a:ea typeface="Times New Roman" panose="02020603050405020304" pitchFamily="18"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u="sng" dirty="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www.megmedina.com</a:t>
            </a:r>
            <a:endParaRPr lang="en-US" sz="1400" dirty="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98A0F15-2250-4512-802D-08FF569EA1CB}"/>
              </a:ext>
            </a:extLst>
          </p:cNvPr>
          <p:cNvPicPr>
            <a:picLocks noChangeAspect="1"/>
          </p:cNvPicPr>
          <p:nvPr/>
        </p:nvPicPr>
        <p:blipFill>
          <a:blip r:embed="rId4"/>
          <a:stretch>
            <a:fillRect/>
          </a:stretch>
        </p:blipFill>
        <p:spPr>
          <a:xfrm>
            <a:off x="3490820" y="5181963"/>
            <a:ext cx="1865376" cy="1243584"/>
          </a:xfrm>
          <a:prstGeom prst="rect">
            <a:avLst/>
          </a:prstGeom>
        </p:spPr>
      </p:pic>
    </p:spTree>
    <p:extLst>
      <p:ext uri="{BB962C8B-B14F-4D97-AF65-F5344CB8AC3E}">
        <p14:creationId xmlns:p14="http://schemas.microsoft.com/office/powerpoint/2010/main" val="250404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381" y="785409"/>
            <a:ext cx="4852988" cy="608164"/>
          </a:xfrm>
        </p:spPr>
        <p:txBody>
          <a:bodyPr>
            <a:noAutofit/>
          </a:bodyPr>
          <a:lstStyle/>
          <a:p>
            <a:r>
              <a:rPr lang="en-US" sz="3200" b="1" i="1" dirty="0"/>
              <a:t>No Fixed Address</a:t>
            </a:r>
          </a:p>
        </p:txBody>
      </p:sp>
      <p:pic>
        <p:nvPicPr>
          <p:cNvPr id="6" name="Picture Placeholder 5"/>
          <p:cNvPicPr>
            <a:picLocks noGrp="1" noChangeAspect="1"/>
          </p:cNvPicPr>
          <p:nvPr>
            <p:ph type="pic" sz="quarter" idx="13"/>
          </p:nvPr>
        </p:nvPicPr>
        <p:blipFill>
          <a:blip r:embed="rId2"/>
          <a:stretch>
            <a:fillRect/>
          </a:stretch>
        </p:blipFill>
        <p:spPr>
          <a:xfrm>
            <a:off x="7076211" y="470036"/>
            <a:ext cx="2219562" cy="3351688"/>
          </a:xfrm>
        </p:spPr>
      </p:pic>
      <p:sp>
        <p:nvSpPr>
          <p:cNvPr id="4" name="Text Placeholder 3"/>
          <p:cNvSpPr>
            <a:spLocks noGrp="1"/>
          </p:cNvSpPr>
          <p:nvPr>
            <p:ph type="body" sz="half" idx="2"/>
          </p:nvPr>
        </p:nvSpPr>
        <p:spPr>
          <a:xfrm>
            <a:off x="861381" y="1262934"/>
            <a:ext cx="4852988" cy="2688710"/>
          </a:xfrm>
        </p:spPr>
        <p:txBody>
          <a:bodyPr>
            <a:normAutofit lnSpcReduction="10000"/>
          </a:bodyPr>
          <a:lstStyle/>
          <a:p>
            <a:r>
              <a:rPr lang="en-US" sz="1600" dirty="0"/>
              <a:t>By </a:t>
            </a:r>
            <a:r>
              <a:rPr lang="en-US" sz="1600" dirty="0" err="1"/>
              <a:t>Susin</a:t>
            </a:r>
            <a:r>
              <a:rPr lang="en-US" sz="1600" dirty="0"/>
              <a:t> Nielsen</a:t>
            </a:r>
          </a:p>
          <a:p>
            <a:endParaRPr lang="en-US" dirty="0"/>
          </a:p>
          <a:p>
            <a:r>
              <a:rPr lang="en-US" dirty="0"/>
              <a:t>What do a </a:t>
            </a:r>
            <a:r>
              <a:rPr lang="en-US" dirty="0" err="1"/>
              <a:t>Westfalia</a:t>
            </a:r>
            <a:r>
              <a:rPr lang="en-US" dirty="0"/>
              <a:t> van, a hamster named Horatio and a gnome all have in common? To 12 and ¾ year old Felix </a:t>
            </a:r>
            <a:r>
              <a:rPr lang="en-US" dirty="0" err="1"/>
              <a:t>Knuttson</a:t>
            </a:r>
            <a:r>
              <a:rPr lang="en-US" dirty="0"/>
              <a:t>, they are all important parts of his rapidly changing world. The van is his home that he shares with his depressed and not always dependable mom. The hamster is named after the host of his favorite TV quiz show, which with some luck, Felix thinks he could win. Mel is his steadfast </a:t>
            </a:r>
            <a:r>
              <a:rPr lang="en-US" i="1" dirty="0" err="1"/>
              <a:t>tomte</a:t>
            </a:r>
            <a:r>
              <a:rPr lang="en-US" dirty="0"/>
              <a:t> that Felix believes protects he and his mom from all that could go wrong. Life living in a van isn’t easy and Felix must keep his living arrangement a secret, from everyone, even his best friends. Can Felix find a solution to his family crisis before it is too late?</a:t>
            </a:r>
          </a:p>
        </p:txBody>
      </p:sp>
      <p:sp>
        <p:nvSpPr>
          <p:cNvPr id="3" name="Rectangle 2"/>
          <p:cNvSpPr/>
          <p:nvPr/>
        </p:nvSpPr>
        <p:spPr>
          <a:xfrm>
            <a:off x="597164" y="5207405"/>
            <a:ext cx="2692866"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No Fixed Address</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557524" y="5540138"/>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61381" y="4060305"/>
            <a:ext cx="6096000" cy="523220"/>
          </a:xfrm>
          <a:prstGeom prst="rect">
            <a:avLst/>
          </a:prstGeom>
        </p:spPr>
        <p:txBody>
          <a:bodyPr>
            <a:spAutoFit/>
          </a:bodyPr>
          <a:lstStyle/>
          <a:p>
            <a:r>
              <a:rPr lang="en-US" sz="1400" b="1" dirty="0"/>
              <a:t>Author’s Website:</a:t>
            </a:r>
            <a:endParaRPr lang="en-US" sz="1400" dirty="0"/>
          </a:p>
          <a:p>
            <a:r>
              <a:rPr lang="en-US" sz="1400" u="sng" dirty="0">
                <a:hlinkClick r:id="rId3">
                  <a:extLst>
                    <a:ext uri="{A12FA001-AC4F-418D-AE19-62706E023703}">
                      <ahyp:hlinkClr xmlns:ahyp="http://schemas.microsoft.com/office/drawing/2018/hyperlinkcolor" val="tx"/>
                    </a:ext>
                  </a:extLst>
                </a:hlinkClick>
              </a:rPr>
              <a:t>www.susinnielsen.com</a:t>
            </a:r>
            <a:endParaRPr lang="en-US" sz="1400" dirty="0"/>
          </a:p>
        </p:txBody>
      </p:sp>
      <p:pic>
        <p:nvPicPr>
          <p:cNvPr id="14" name="Picture 13">
            <a:extLst>
              <a:ext uri="{FF2B5EF4-FFF2-40B4-BE49-F238E27FC236}">
                <a16:creationId xmlns:a16="http://schemas.microsoft.com/office/drawing/2014/main" id="{AC8B33D4-7918-4E75-93E9-0B2CFBF2AF38}"/>
              </a:ext>
            </a:extLst>
          </p:cNvPr>
          <p:cNvPicPr>
            <a:picLocks noChangeAspect="1"/>
          </p:cNvPicPr>
          <p:nvPr/>
        </p:nvPicPr>
        <p:blipFill>
          <a:blip r:embed="rId4"/>
          <a:stretch>
            <a:fillRect/>
          </a:stretch>
        </p:blipFill>
        <p:spPr>
          <a:xfrm>
            <a:off x="3397035" y="5228739"/>
            <a:ext cx="1865376" cy="1243584"/>
          </a:xfrm>
          <a:prstGeom prst="rect">
            <a:avLst/>
          </a:prstGeom>
        </p:spPr>
      </p:pic>
    </p:spTree>
    <p:extLst>
      <p:ext uri="{BB962C8B-B14F-4D97-AF65-F5344CB8AC3E}">
        <p14:creationId xmlns:p14="http://schemas.microsoft.com/office/powerpoint/2010/main" val="843166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218719"/>
            <a:ext cx="4852988" cy="1136670"/>
          </a:xfrm>
        </p:spPr>
        <p:txBody>
          <a:bodyPr>
            <a:noAutofit/>
          </a:bodyPr>
          <a:lstStyle/>
          <a:p>
            <a:r>
              <a:rPr lang="en-US" sz="3600" b="1" i="1" dirty="0"/>
              <a:t>Inkling</a:t>
            </a:r>
          </a:p>
        </p:txBody>
      </p:sp>
      <p:pic>
        <p:nvPicPr>
          <p:cNvPr id="6" name="Picture Placeholder 5"/>
          <p:cNvPicPr>
            <a:picLocks noGrp="1" noChangeAspect="1"/>
          </p:cNvPicPr>
          <p:nvPr>
            <p:ph type="pic" sz="quarter" idx="13"/>
          </p:nvPr>
        </p:nvPicPr>
        <p:blipFill>
          <a:blip r:embed="rId2"/>
          <a:stretch>
            <a:fillRect/>
          </a:stretch>
        </p:blipFill>
        <p:spPr>
          <a:xfrm>
            <a:off x="7104905" y="574943"/>
            <a:ext cx="2242295" cy="3390042"/>
          </a:xfrm>
        </p:spPr>
      </p:pic>
      <p:sp>
        <p:nvSpPr>
          <p:cNvPr id="4" name="Text Placeholder 3"/>
          <p:cNvSpPr>
            <a:spLocks noGrp="1"/>
          </p:cNvSpPr>
          <p:nvPr>
            <p:ph type="body" sz="half" idx="2"/>
          </p:nvPr>
        </p:nvSpPr>
        <p:spPr>
          <a:xfrm>
            <a:off x="814728" y="1268000"/>
            <a:ext cx="4852988" cy="919377"/>
          </a:xfrm>
        </p:spPr>
        <p:txBody>
          <a:bodyPr>
            <a:normAutofit/>
          </a:bodyPr>
          <a:lstStyle/>
          <a:p>
            <a:pPr>
              <a:spcBef>
                <a:spcPts val="0"/>
              </a:spcBef>
              <a:spcAft>
                <a:spcPts val="0"/>
              </a:spcAft>
            </a:pPr>
            <a:r>
              <a:rPr lang="en-US" sz="1600" dirty="0"/>
              <a:t>By Kenneth </a:t>
            </a:r>
            <a:r>
              <a:rPr lang="en-US" sz="1600" dirty="0" err="1"/>
              <a:t>Oppel</a:t>
            </a:r>
            <a:endParaRPr lang="en-US" sz="1600" dirty="0"/>
          </a:p>
          <a:p>
            <a:pPr>
              <a:spcBef>
                <a:spcPts val="0"/>
              </a:spcBef>
              <a:spcAft>
                <a:spcPts val="0"/>
              </a:spcAft>
            </a:pPr>
            <a:r>
              <a:rPr lang="en-US" sz="1600" dirty="0"/>
              <a:t>Illustrated by Sydney Smith</a:t>
            </a:r>
          </a:p>
          <a:p>
            <a:endParaRPr lang="en-US" dirty="0"/>
          </a:p>
        </p:txBody>
      </p:sp>
      <p:sp>
        <p:nvSpPr>
          <p:cNvPr id="5" name="Rectangle 4"/>
          <p:cNvSpPr/>
          <p:nvPr/>
        </p:nvSpPr>
        <p:spPr>
          <a:xfrm>
            <a:off x="621506" y="5492501"/>
            <a:ext cx="2619716"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Inkling</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599999" y="5803228"/>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5FD5B079-8B9F-47A2-9279-5031B7B23AA0}"/>
              </a:ext>
            </a:extLst>
          </p:cNvPr>
          <p:cNvSpPr/>
          <p:nvPr/>
        </p:nvSpPr>
        <p:spPr>
          <a:xfrm>
            <a:off x="814728" y="4410706"/>
            <a:ext cx="6096000" cy="738664"/>
          </a:xfrm>
          <a:prstGeom prst="rect">
            <a:avLst/>
          </a:prstGeom>
        </p:spPr>
        <p:txBody>
          <a:bodyPr>
            <a:spAutoFit/>
          </a:bodyPr>
          <a:lstStyle/>
          <a:p>
            <a:r>
              <a:rPr lang="en-US" sz="1400" b="1" dirty="0">
                <a:latin typeface="+mj-lt"/>
                <a:ea typeface="Times New Roman" panose="02020603050405020304" pitchFamily="18" charset="0"/>
                <a:cs typeface="Times New Roman" panose="02020603050405020304" pitchFamily="18" charset="0"/>
              </a:rPr>
              <a:t>Author’s &amp; Illustrator’s Websites:</a:t>
            </a:r>
            <a:endParaRPr lang="en-US" sz="1400" dirty="0">
              <a:latin typeface="+mj-lt"/>
              <a:ea typeface="Times New Roman" panose="02020603050405020304" pitchFamily="18" charset="0"/>
              <a:cs typeface="Times New Roman" panose="02020603050405020304" pitchFamily="18" charset="0"/>
            </a:endParaRPr>
          </a:p>
          <a:p>
            <a:r>
              <a:rPr lang="en-US" sz="1400" u="sng" dirty="0">
                <a:latin typeface="+mj-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www.kennethoppel.ca</a:t>
            </a:r>
            <a:endParaRPr lang="en-US" sz="1400" u="sng" dirty="0">
              <a:latin typeface="+mj-lt"/>
              <a:ea typeface="Times New Roman" panose="02020603050405020304" pitchFamily="18" charset="0"/>
              <a:cs typeface="Times New Roman" panose="02020603050405020304" pitchFamily="18" charset="0"/>
            </a:endParaRPr>
          </a:p>
          <a:p>
            <a:r>
              <a:rPr lang="en-US" sz="1400" u="sng" dirty="0">
                <a:latin typeface="+mj-l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www.sydneydraws.ca</a:t>
            </a:r>
            <a:endParaRPr lang="en-US" sz="1400" dirty="0">
              <a:latin typeface="+mj-lt"/>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386DA31-F44D-425A-8C35-2E86DD8A0D08}"/>
              </a:ext>
            </a:extLst>
          </p:cNvPr>
          <p:cNvSpPr/>
          <p:nvPr/>
        </p:nvSpPr>
        <p:spPr>
          <a:xfrm>
            <a:off x="814728" y="2021273"/>
            <a:ext cx="4366872" cy="2246769"/>
          </a:xfrm>
          <a:prstGeom prst="rect">
            <a:avLst/>
          </a:prstGeom>
        </p:spPr>
        <p:txBody>
          <a:bodyPr wrap="square">
            <a:spAutoFit/>
          </a:bodyPr>
          <a:lstStyle/>
          <a:p>
            <a:r>
              <a:rPr lang="en-US" sz="1400" dirty="0"/>
              <a:t>Only the cat was awake to see Inkling form on Ethan’s father’s sketch pad, but soon Ethan’s whole family is caught up in the wonder of this ink blot that can read, draw, and communicate with humans...Inkling can even do your homework! But as Inkling soon discovers, even an ink blot’s efforts and adventures can lead to misunderstandings and danger. Sometimes trying to help people get “unstuck” can make things even more sticky for everyone.</a:t>
            </a:r>
          </a:p>
        </p:txBody>
      </p:sp>
      <p:pic>
        <p:nvPicPr>
          <p:cNvPr id="14" name="Picture 13">
            <a:extLst>
              <a:ext uri="{FF2B5EF4-FFF2-40B4-BE49-F238E27FC236}">
                <a16:creationId xmlns:a16="http://schemas.microsoft.com/office/drawing/2014/main" id="{F015785F-E70B-4522-ABD1-A14D1FC8628F}"/>
              </a:ext>
            </a:extLst>
          </p:cNvPr>
          <p:cNvPicPr>
            <a:picLocks noChangeAspect="1"/>
          </p:cNvPicPr>
          <p:nvPr/>
        </p:nvPicPr>
        <p:blipFill>
          <a:blip r:embed="rId5"/>
          <a:stretch>
            <a:fillRect/>
          </a:stretch>
        </p:blipFill>
        <p:spPr>
          <a:xfrm>
            <a:off x="3662758" y="5395697"/>
            <a:ext cx="1865376" cy="1243584"/>
          </a:xfrm>
          <a:prstGeom prst="rect">
            <a:avLst/>
          </a:prstGeom>
        </p:spPr>
      </p:pic>
    </p:spTree>
    <p:extLst>
      <p:ext uri="{BB962C8B-B14F-4D97-AF65-F5344CB8AC3E}">
        <p14:creationId xmlns:p14="http://schemas.microsoft.com/office/powerpoint/2010/main" val="3971744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397433"/>
            <a:ext cx="4852988" cy="701759"/>
          </a:xfrm>
        </p:spPr>
        <p:txBody>
          <a:bodyPr>
            <a:noAutofit/>
          </a:bodyPr>
          <a:lstStyle/>
          <a:p>
            <a:r>
              <a:rPr lang="en-US" sz="3200" b="1" i="1" dirty="0"/>
              <a:t>The House That Lou Built</a:t>
            </a:r>
          </a:p>
        </p:txBody>
      </p:sp>
      <p:pic>
        <p:nvPicPr>
          <p:cNvPr id="6" name="Picture Placeholder 5"/>
          <p:cNvPicPr>
            <a:picLocks noGrp="1" noChangeAspect="1"/>
          </p:cNvPicPr>
          <p:nvPr>
            <p:ph type="pic" sz="quarter" idx="13"/>
          </p:nvPr>
        </p:nvPicPr>
        <p:blipFill>
          <a:blip r:embed="rId2"/>
          <a:stretch>
            <a:fillRect/>
          </a:stretch>
        </p:blipFill>
        <p:spPr>
          <a:xfrm>
            <a:off x="7211188" y="569067"/>
            <a:ext cx="2158753" cy="3255323"/>
          </a:xfrm>
        </p:spPr>
      </p:pic>
      <p:sp>
        <p:nvSpPr>
          <p:cNvPr id="4" name="Text Placeholder 3"/>
          <p:cNvSpPr>
            <a:spLocks noGrp="1"/>
          </p:cNvSpPr>
          <p:nvPr>
            <p:ph type="body" sz="half" idx="2"/>
          </p:nvPr>
        </p:nvSpPr>
        <p:spPr>
          <a:xfrm>
            <a:off x="814728" y="1019225"/>
            <a:ext cx="4852988" cy="450067"/>
          </a:xfrm>
        </p:spPr>
        <p:txBody>
          <a:bodyPr>
            <a:normAutofit fontScale="92500" lnSpcReduction="20000"/>
          </a:bodyPr>
          <a:lstStyle/>
          <a:p>
            <a:r>
              <a:rPr lang="en-US" sz="2300" dirty="0"/>
              <a:t>By Mae </a:t>
            </a:r>
            <a:r>
              <a:rPr lang="en-US" sz="2300" dirty="0" err="1"/>
              <a:t>Respicio</a:t>
            </a:r>
            <a:endParaRPr lang="en-US" sz="2300" dirty="0"/>
          </a:p>
          <a:p>
            <a:endParaRPr lang="en-US" dirty="0"/>
          </a:p>
        </p:txBody>
      </p:sp>
      <p:sp>
        <p:nvSpPr>
          <p:cNvPr id="3" name="Rectangle 2"/>
          <p:cNvSpPr/>
          <p:nvPr/>
        </p:nvSpPr>
        <p:spPr>
          <a:xfrm>
            <a:off x="481243" y="5237349"/>
            <a:ext cx="2759979"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The House That Lou Built</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529867" y="5559205"/>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44041" y="4176827"/>
            <a:ext cx="6096000" cy="523220"/>
          </a:xfrm>
          <a:prstGeom prst="rect">
            <a:avLst/>
          </a:prstGeom>
        </p:spPr>
        <p:txBody>
          <a:bodyPr>
            <a:spAutoFit/>
          </a:bodyPr>
          <a:lstStyle/>
          <a:p>
            <a:r>
              <a:rPr lang="en-US" sz="1400" b="1" dirty="0">
                <a:latin typeface="+mj-lt"/>
                <a:ea typeface="Calibri" panose="020F0502020204030204" pitchFamily="34" charset="0"/>
                <a:cs typeface="Times New Roman" panose="02020603050405020304" pitchFamily="18" charset="0"/>
              </a:rPr>
              <a:t>Author’s website:</a:t>
            </a:r>
            <a:endParaRPr lang="en-US" sz="1400" dirty="0">
              <a:latin typeface="+mj-lt"/>
              <a:ea typeface="Times New Roman" panose="02020603050405020304" pitchFamily="18" charset="0"/>
              <a:cs typeface="Times New Roman" panose="02020603050405020304" pitchFamily="18" charset="0"/>
            </a:endParaRPr>
          </a:p>
          <a:p>
            <a:r>
              <a:rPr lang="en-US" sz="1400" u="sng" dirty="0">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www.maerespicio.com</a:t>
            </a:r>
            <a:endParaRPr lang="en-US" sz="1400" dirty="0">
              <a:effectLst/>
              <a:latin typeface="+mj-lt"/>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CABD271-B83A-4CE6-B3E5-49A0DE2CE72E}"/>
              </a:ext>
            </a:extLst>
          </p:cNvPr>
          <p:cNvPicPr>
            <a:picLocks noChangeAspect="1"/>
          </p:cNvPicPr>
          <p:nvPr/>
        </p:nvPicPr>
        <p:blipFill>
          <a:blip r:embed="rId4"/>
          <a:stretch>
            <a:fillRect/>
          </a:stretch>
        </p:blipFill>
        <p:spPr>
          <a:xfrm>
            <a:off x="3862728" y="5216983"/>
            <a:ext cx="1865376" cy="1243584"/>
          </a:xfrm>
          <a:prstGeom prst="rect">
            <a:avLst/>
          </a:prstGeom>
        </p:spPr>
      </p:pic>
      <p:sp>
        <p:nvSpPr>
          <p:cNvPr id="16" name="Rectangle 15">
            <a:extLst>
              <a:ext uri="{FF2B5EF4-FFF2-40B4-BE49-F238E27FC236}">
                <a16:creationId xmlns:a16="http://schemas.microsoft.com/office/drawing/2014/main" id="{0BD9795C-DD0C-4B11-94DC-01B93737BADA}"/>
              </a:ext>
            </a:extLst>
          </p:cNvPr>
          <p:cNvSpPr/>
          <p:nvPr/>
        </p:nvSpPr>
        <p:spPr>
          <a:xfrm>
            <a:off x="814728" y="1757254"/>
            <a:ext cx="5281272" cy="1384995"/>
          </a:xfrm>
          <a:prstGeom prst="rect">
            <a:avLst/>
          </a:prstGeom>
        </p:spPr>
        <p:txBody>
          <a:bodyPr wrap="square">
            <a:spAutoFit/>
          </a:bodyPr>
          <a:lstStyle/>
          <a:p>
            <a:r>
              <a:rPr lang="en-US" sz="1400" dirty="0"/>
              <a:t>Lou loves woodshop, her family, and her dream to build a 100-square foot “tiny house” on a beautiful piece of land her Dad left her when he died. But when back taxes and a possible move to another state threaten Lou’s dream, she’s got to build on her resources and resilience to find a way to make it come true!</a:t>
            </a:r>
          </a:p>
        </p:txBody>
      </p:sp>
    </p:spTree>
    <p:extLst>
      <p:ext uri="{BB962C8B-B14F-4D97-AF65-F5344CB8AC3E}">
        <p14:creationId xmlns:p14="http://schemas.microsoft.com/office/powerpoint/2010/main" val="3867467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590453"/>
            <a:ext cx="4852988" cy="576724"/>
          </a:xfrm>
        </p:spPr>
        <p:txBody>
          <a:bodyPr>
            <a:noAutofit/>
          </a:bodyPr>
          <a:lstStyle/>
          <a:p>
            <a:r>
              <a:rPr lang="en-US" sz="3200" b="1" i="1" dirty="0"/>
              <a:t>Ghost Boys</a:t>
            </a:r>
          </a:p>
        </p:txBody>
      </p:sp>
      <p:pic>
        <p:nvPicPr>
          <p:cNvPr id="6" name="Picture Placeholder 5"/>
          <p:cNvPicPr>
            <a:picLocks noGrp="1" noChangeAspect="1"/>
          </p:cNvPicPr>
          <p:nvPr>
            <p:ph type="pic" sz="quarter" idx="13"/>
          </p:nvPr>
        </p:nvPicPr>
        <p:blipFill>
          <a:blip r:embed="rId2"/>
          <a:stretch>
            <a:fillRect/>
          </a:stretch>
        </p:blipFill>
        <p:spPr>
          <a:xfrm>
            <a:off x="7074733" y="424376"/>
            <a:ext cx="2319359" cy="3375124"/>
          </a:xfrm>
        </p:spPr>
      </p:pic>
      <p:sp>
        <p:nvSpPr>
          <p:cNvPr id="4" name="Text Placeholder 3"/>
          <p:cNvSpPr>
            <a:spLocks noGrp="1"/>
          </p:cNvSpPr>
          <p:nvPr>
            <p:ph type="body" sz="half" idx="2"/>
          </p:nvPr>
        </p:nvSpPr>
        <p:spPr>
          <a:xfrm>
            <a:off x="814728" y="1072856"/>
            <a:ext cx="4852988" cy="2939432"/>
          </a:xfrm>
        </p:spPr>
        <p:txBody>
          <a:bodyPr>
            <a:normAutofit/>
          </a:bodyPr>
          <a:lstStyle/>
          <a:p>
            <a:r>
              <a:rPr lang="en-US" sz="1600" dirty="0"/>
              <a:t>By Jewell Parker Rhodes</a:t>
            </a:r>
          </a:p>
          <a:p>
            <a:endParaRPr lang="en-US" dirty="0"/>
          </a:p>
          <a:p>
            <a:r>
              <a:rPr lang="en-US" dirty="0"/>
              <a:t>Jerome is twelve and mostly just a quiet kid, until one day when he is playing with a friend’s toy gun. A police officer mistakes him for a threat and shoots him. But this isn’t the end of Jerome’s story. As a ghost, Jerome meets Emmett Till, another boy who was killed in a racially charged misunderstanding. Jerome learns about Emmett’s life and the aftermath of his own death. Through the two stories, more questions are asked than answered, in a necessary exploration about the prejudices of society.</a:t>
            </a:r>
          </a:p>
        </p:txBody>
      </p:sp>
      <p:sp>
        <p:nvSpPr>
          <p:cNvPr id="5" name="Rectangle 4"/>
          <p:cNvSpPr/>
          <p:nvPr/>
        </p:nvSpPr>
        <p:spPr>
          <a:xfrm>
            <a:off x="440695" y="5223867"/>
            <a:ext cx="2936147"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Ghost Boys</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577403" y="5545723"/>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814728" y="4027942"/>
            <a:ext cx="6122967" cy="477054"/>
          </a:xfrm>
          <a:prstGeom prst="rect">
            <a:avLst/>
          </a:prstGeom>
        </p:spPr>
        <p:txBody>
          <a:bodyPr wrap="square">
            <a:spAutoFit/>
          </a:bodyPr>
          <a:lstStyle/>
          <a:p>
            <a:r>
              <a:rPr lang="en-US" sz="1300" b="1" dirty="0"/>
              <a:t>Author’s Website:</a:t>
            </a:r>
            <a:endParaRPr lang="en-US" sz="1300" dirty="0"/>
          </a:p>
          <a:p>
            <a:r>
              <a:rPr lang="en-US" sz="1200" u="sng" dirty="0">
                <a:hlinkClick r:id="rId3">
                  <a:extLst>
                    <a:ext uri="{A12FA001-AC4F-418D-AE19-62706E023703}">
                      <ahyp:hlinkClr xmlns:ahyp="http://schemas.microsoft.com/office/drawing/2018/hyperlinkcolor" val="tx"/>
                    </a:ext>
                  </a:extLst>
                </a:hlinkClick>
              </a:rPr>
              <a:t>www.jewellparkerrhodes.com/children</a:t>
            </a:r>
            <a:endParaRPr lang="en-US" sz="1200" dirty="0"/>
          </a:p>
        </p:txBody>
      </p:sp>
      <p:pic>
        <p:nvPicPr>
          <p:cNvPr id="11" name="Picture 10">
            <a:extLst>
              <a:ext uri="{FF2B5EF4-FFF2-40B4-BE49-F238E27FC236}">
                <a16:creationId xmlns:a16="http://schemas.microsoft.com/office/drawing/2014/main" id="{A41893AD-3DEB-4676-8AB7-B15A86BB127C}"/>
              </a:ext>
            </a:extLst>
          </p:cNvPr>
          <p:cNvPicPr>
            <a:picLocks noChangeAspect="1"/>
          </p:cNvPicPr>
          <p:nvPr/>
        </p:nvPicPr>
        <p:blipFill>
          <a:blip r:embed="rId4"/>
          <a:stretch>
            <a:fillRect/>
          </a:stretch>
        </p:blipFill>
        <p:spPr>
          <a:xfrm>
            <a:off x="3580862" y="5079127"/>
            <a:ext cx="1865376" cy="1243584"/>
          </a:xfrm>
          <a:prstGeom prst="rect">
            <a:avLst/>
          </a:prstGeom>
        </p:spPr>
      </p:pic>
    </p:spTree>
    <p:extLst>
      <p:ext uri="{BB962C8B-B14F-4D97-AF65-F5344CB8AC3E}">
        <p14:creationId xmlns:p14="http://schemas.microsoft.com/office/powerpoint/2010/main" val="3632019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081" y="413918"/>
            <a:ext cx="4852988" cy="549441"/>
          </a:xfrm>
        </p:spPr>
        <p:txBody>
          <a:bodyPr>
            <a:noAutofit/>
          </a:bodyPr>
          <a:lstStyle/>
          <a:p>
            <a:r>
              <a:rPr lang="en-US" sz="3200" b="1" i="1" dirty="0"/>
              <a:t>Amal Unbound</a:t>
            </a:r>
          </a:p>
        </p:txBody>
      </p:sp>
      <p:pic>
        <p:nvPicPr>
          <p:cNvPr id="6" name="Picture Placeholder 5"/>
          <p:cNvPicPr>
            <a:picLocks noGrp="1" noChangeAspect="1"/>
          </p:cNvPicPr>
          <p:nvPr>
            <p:ph type="pic" sz="quarter" idx="13"/>
          </p:nvPr>
        </p:nvPicPr>
        <p:blipFill>
          <a:blip r:embed="rId2"/>
          <a:stretch>
            <a:fillRect/>
          </a:stretch>
        </p:blipFill>
        <p:spPr>
          <a:xfrm>
            <a:off x="7165681" y="388464"/>
            <a:ext cx="2235965" cy="3387024"/>
          </a:xfrm>
        </p:spPr>
      </p:pic>
      <p:sp>
        <p:nvSpPr>
          <p:cNvPr id="4" name="Text Placeholder 3"/>
          <p:cNvSpPr>
            <a:spLocks noGrp="1"/>
          </p:cNvSpPr>
          <p:nvPr>
            <p:ph type="body" sz="half" idx="2"/>
          </p:nvPr>
        </p:nvSpPr>
        <p:spPr>
          <a:xfrm>
            <a:off x="588081" y="833283"/>
            <a:ext cx="4852988" cy="3516365"/>
          </a:xfrm>
        </p:spPr>
        <p:txBody>
          <a:bodyPr/>
          <a:lstStyle/>
          <a:p>
            <a:r>
              <a:rPr lang="en-US" sz="1600" dirty="0"/>
              <a:t>By Aisha Saeed</a:t>
            </a:r>
          </a:p>
          <a:p>
            <a:endParaRPr lang="en-US" sz="1400" dirty="0"/>
          </a:p>
          <a:p>
            <a:r>
              <a:rPr lang="en-US" sz="1400" dirty="0"/>
              <a:t>Amal dreams of being a teacher, but soon she discovers that for a girl in Pakistan, an education is not guaranteed. After a car accident, she is forced to be an indentured servant in the household of the village landlord, a luxurious estate financed by illegal dealings. Amal discovers the depth of the corruption of the landlord and his family, but she must weigh the risks of trying to expose them in a small village where girls are not always believed and their dreams are not always honored.</a:t>
            </a:r>
          </a:p>
        </p:txBody>
      </p:sp>
      <p:sp>
        <p:nvSpPr>
          <p:cNvPr id="5" name="Rectangle 4"/>
          <p:cNvSpPr/>
          <p:nvPr/>
        </p:nvSpPr>
        <p:spPr>
          <a:xfrm>
            <a:off x="188142" y="5211443"/>
            <a:ext cx="3008851"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p>
          <a:p>
            <a:pPr lvl="0" algn="ctr"/>
            <a:r>
              <a:rPr lang="en-US" sz="1400" b="1" i="1" u="sng" dirty="0">
                <a:solidFill>
                  <a:prstClr val="white"/>
                </a:solidFill>
              </a:rPr>
              <a:t>Amal Unbound</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361202" y="5533299"/>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B47F5DE-5A58-4203-AD50-070771C3CF52}"/>
              </a:ext>
            </a:extLst>
          </p:cNvPr>
          <p:cNvPicPr>
            <a:picLocks noChangeAspect="1"/>
          </p:cNvPicPr>
          <p:nvPr/>
        </p:nvPicPr>
        <p:blipFill>
          <a:blip r:embed="rId3"/>
          <a:stretch>
            <a:fillRect/>
          </a:stretch>
        </p:blipFill>
        <p:spPr>
          <a:xfrm>
            <a:off x="3699703" y="5200498"/>
            <a:ext cx="1865376" cy="1243584"/>
          </a:xfrm>
          <a:prstGeom prst="rect">
            <a:avLst/>
          </a:prstGeom>
        </p:spPr>
      </p:pic>
      <p:sp>
        <p:nvSpPr>
          <p:cNvPr id="13" name="Rectangle 12">
            <a:extLst>
              <a:ext uri="{FF2B5EF4-FFF2-40B4-BE49-F238E27FC236}">
                <a16:creationId xmlns:a16="http://schemas.microsoft.com/office/drawing/2014/main" id="{1A3D0F66-ECE7-4442-846D-C13AB9D68823}"/>
              </a:ext>
            </a:extLst>
          </p:cNvPr>
          <p:cNvSpPr/>
          <p:nvPr/>
        </p:nvSpPr>
        <p:spPr>
          <a:xfrm>
            <a:off x="654933" y="4019635"/>
            <a:ext cx="6096000" cy="523220"/>
          </a:xfrm>
          <a:prstGeom prst="rect">
            <a:avLst/>
          </a:prstGeom>
        </p:spPr>
        <p:txBody>
          <a:bodyPr>
            <a:spAutoFit/>
          </a:bodyPr>
          <a:lstStyle/>
          <a:p>
            <a:r>
              <a:rPr lang="en-US" sz="1400" b="1" dirty="0">
                <a:ea typeface="Calibri" panose="020F0502020204030204" pitchFamily="34" charset="0"/>
                <a:cs typeface="Times New Roman" panose="02020603050405020304" pitchFamily="18" charset="0"/>
              </a:rPr>
              <a:t>Author’s Website:</a:t>
            </a:r>
            <a:endParaRPr lang="en-US" sz="1400" dirty="0">
              <a:ea typeface="Times New Roman" panose="02020603050405020304" pitchFamily="18" charset="0"/>
              <a:cs typeface="Times New Roman" panose="02020603050405020304" pitchFamily="18" charset="0"/>
            </a:endParaRPr>
          </a:p>
          <a:p>
            <a:r>
              <a:rPr lang="en-US" sz="1400" u="sng" dirty="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www.aishasaeed.com</a:t>
            </a:r>
            <a:endParaRPr lang="en-US" sz="1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09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30" y="640358"/>
            <a:ext cx="4852988" cy="674505"/>
          </a:xfrm>
        </p:spPr>
        <p:txBody>
          <a:bodyPr>
            <a:noAutofit/>
          </a:bodyPr>
          <a:lstStyle/>
          <a:p>
            <a:r>
              <a:rPr lang="en-US" sz="3200" b="1" i="1" dirty="0"/>
              <a:t>Just Like Jackie</a:t>
            </a:r>
          </a:p>
        </p:txBody>
      </p:sp>
      <p:pic>
        <p:nvPicPr>
          <p:cNvPr id="6" name="Picture Placeholder 5"/>
          <p:cNvPicPr>
            <a:picLocks noGrp="1" noChangeAspect="1"/>
          </p:cNvPicPr>
          <p:nvPr>
            <p:ph type="pic" sz="quarter" idx="13"/>
          </p:nvPr>
        </p:nvPicPr>
        <p:blipFill>
          <a:blip r:embed="rId2"/>
          <a:stretch>
            <a:fillRect/>
          </a:stretch>
        </p:blipFill>
        <p:spPr>
          <a:xfrm>
            <a:off x="7182330" y="484367"/>
            <a:ext cx="2250839" cy="3407812"/>
          </a:xfrm>
        </p:spPr>
      </p:pic>
      <p:sp>
        <p:nvSpPr>
          <p:cNvPr id="4" name="Text Placeholder 3"/>
          <p:cNvSpPr>
            <a:spLocks noGrp="1"/>
          </p:cNvSpPr>
          <p:nvPr>
            <p:ph type="body" sz="half" idx="2"/>
          </p:nvPr>
        </p:nvSpPr>
        <p:spPr>
          <a:xfrm>
            <a:off x="693430" y="1177660"/>
            <a:ext cx="4852988" cy="674505"/>
          </a:xfrm>
        </p:spPr>
        <p:txBody>
          <a:bodyPr>
            <a:noAutofit/>
          </a:bodyPr>
          <a:lstStyle/>
          <a:p>
            <a:r>
              <a:rPr lang="en-US" sz="1600" dirty="0"/>
              <a:t>By Lindsey Stoddard</a:t>
            </a:r>
          </a:p>
          <a:p>
            <a:endParaRPr lang="en-US" sz="900" dirty="0"/>
          </a:p>
        </p:txBody>
      </p:sp>
      <p:sp>
        <p:nvSpPr>
          <p:cNvPr id="5" name="Rectangle 4"/>
          <p:cNvSpPr/>
          <p:nvPr/>
        </p:nvSpPr>
        <p:spPr>
          <a:xfrm>
            <a:off x="345964" y="5211110"/>
            <a:ext cx="2773960"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Just Like Jackie</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340570" y="5532966"/>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6EFE14E-3750-4212-B0D1-1FAD0A339EE2}"/>
              </a:ext>
            </a:extLst>
          </p:cNvPr>
          <p:cNvSpPr/>
          <p:nvPr/>
        </p:nvSpPr>
        <p:spPr>
          <a:xfrm>
            <a:off x="693430" y="3864250"/>
            <a:ext cx="6096000" cy="565732"/>
          </a:xfrm>
          <a:prstGeom prst="rect">
            <a:avLst/>
          </a:prstGeom>
        </p:spPr>
        <p:txBody>
          <a:bodyPr>
            <a:spAutoFit/>
          </a:bodyPr>
          <a:lstStyle/>
          <a:p>
            <a:pPr>
              <a:lnSpc>
                <a:spcPct val="115000"/>
              </a:lnSpc>
            </a:pPr>
            <a:r>
              <a:rPr lang="en-US" sz="1400" b="1" dirty="0">
                <a:latin typeface="+mj-lt"/>
                <a:ea typeface="Times New Roman" panose="02020603050405020304" pitchFamily="18" charset="0"/>
                <a:cs typeface="Times New Roman" panose="02020603050405020304" pitchFamily="18" charset="0"/>
              </a:rPr>
              <a:t>Author’s Website:</a:t>
            </a:r>
            <a:endParaRPr lang="en-US" sz="1400" dirty="0">
              <a:latin typeface="+mj-lt"/>
              <a:ea typeface="Times New Roman" panose="02020603050405020304" pitchFamily="18" charset="0"/>
              <a:cs typeface="Times New Roman" panose="02020603050405020304" pitchFamily="18" charset="0"/>
            </a:endParaRPr>
          </a:p>
          <a:p>
            <a:pPr>
              <a:lnSpc>
                <a:spcPct val="115000"/>
              </a:lnSpc>
            </a:pPr>
            <a:r>
              <a:rPr lang="en-US" sz="1400" dirty="0">
                <a:latin typeface="+mj-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www.lindseystoddard.com</a:t>
            </a:r>
            <a:endParaRPr lang="en-US" sz="1400" dirty="0">
              <a:latin typeface="+mj-lt"/>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B950C6D-BCFF-42AF-8666-2F5B04B3D4D2}"/>
              </a:ext>
            </a:extLst>
          </p:cNvPr>
          <p:cNvPicPr>
            <a:picLocks noChangeAspect="1"/>
          </p:cNvPicPr>
          <p:nvPr/>
        </p:nvPicPr>
        <p:blipFill>
          <a:blip r:embed="rId4"/>
          <a:stretch>
            <a:fillRect/>
          </a:stretch>
        </p:blipFill>
        <p:spPr>
          <a:xfrm>
            <a:off x="3268758" y="5147826"/>
            <a:ext cx="1865376" cy="1243584"/>
          </a:xfrm>
          <a:prstGeom prst="rect">
            <a:avLst/>
          </a:prstGeom>
        </p:spPr>
      </p:pic>
      <p:sp>
        <p:nvSpPr>
          <p:cNvPr id="13" name="Rectangle 12">
            <a:extLst>
              <a:ext uri="{FF2B5EF4-FFF2-40B4-BE49-F238E27FC236}">
                <a16:creationId xmlns:a16="http://schemas.microsoft.com/office/drawing/2014/main" id="{4D6F3DA8-8B92-4983-A626-EC2BEE9FFCA3}"/>
              </a:ext>
            </a:extLst>
          </p:cNvPr>
          <p:cNvSpPr/>
          <p:nvPr/>
        </p:nvSpPr>
        <p:spPr>
          <a:xfrm>
            <a:off x="693430" y="1739793"/>
            <a:ext cx="6096000" cy="1492716"/>
          </a:xfrm>
          <a:prstGeom prst="rect">
            <a:avLst/>
          </a:prstGeom>
        </p:spPr>
        <p:txBody>
          <a:bodyPr>
            <a:spAutoFit/>
          </a:bodyPr>
          <a:lstStyle/>
          <a:p>
            <a:r>
              <a:rPr lang="en-US" sz="1300" dirty="0"/>
              <a:t>Robbie Hart has a fierce temper and a big heart. She’s been covering for her Grandpa at home and at his auto repair shop: she worries the authorities will learn about his Alzheimer’s and take her away from her only family. Robbie wishes he’d tell her about her mom, though, and her anger issues lead her into fights and other trouble at school. Vermont author Lindsey Stoddard’s debut deftly mixes themes of family, acceptance, race, gender, and friendship.</a:t>
            </a:r>
          </a:p>
        </p:txBody>
      </p:sp>
    </p:spTree>
    <p:extLst>
      <p:ext uri="{BB962C8B-B14F-4D97-AF65-F5344CB8AC3E}">
        <p14:creationId xmlns:p14="http://schemas.microsoft.com/office/powerpoint/2010/main" val="1438255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830" y="454851"/>
            <a:ext cx="4852988" cy="1271665"/>
          </a:xfrm>
        </p:spPr>
        <p:txBody>
          <a:bodyPr>
            <a:noAutofit/>
          </a:bodyPr>
          <a:lstStyle/>
          <a:p>
            <a:r>
              <a:rPr lang="en-US" sz="3200" b="1" i="1" dirty="0"/>
              <a:t>The Adventures of a Girl Called Bicycle</a:t>
            </a:r>
          </a:p>
        </p:txBody>
      </p:sp>
      <p:pic>
        <p:nvPicPr>
          <p:cNvPr id="6" name="Picture Placeholder 5"/>
          <p:cNvPicPr>
            <a:picLocks noGrp="1" noChangeAspect="1"/>
          </p:cNvPicPr>
          <p:nvPr>
            <p:ph type="pic" sz="quarter" idx="13"/>
          </p:nvPr>
        </p:nvPicPr>
        <p:blipFill>
          <a:blip r:embed="rId2"/>
          <a:stretch>
            <a:fillRect/>
          </a:stretch>
        </p:blipFill>
        <p:spPr>
          <a:xfrm>
            <a:off x="7226884" y="472664"/>
            <a:ext cx="2279150" cy="3278721"/>
          </a:xfrm>
        </p:spPr>
      </p:pic>
      <p:sp>
        <p:nvSpPr>
          <p:cNvPr id="4" name="Text Placeholder 3"/>
          <p:cNvSpPr>
            <a:spLocks noGrp="1"/>
          </p:cNvSpPr>
          <p:nvPr>
            <p:ph type="body" sz="half" idx="2"/>
          </p:nvPr>
        </p:nvSpPr>
        <p:spPr>
          <a:xfrm>
            <a:off x="814728" y="1607566"/>
            <a:ext cx="4852988" cy="2469484"/>
          </a:xfrm>
        </p:spPr>
        <p:txBody>
          <a:bodyPr>
            <a:normAutofit/>
          </a:bodyPr>
          <a:lstStyle/>
          <a:p>
            <a:r>
              <a:rPr lang="en-US" sz="2000" dirty="0"/>
              <a:t>By Christina </a:t>
            </a:r>
            <a:r>
              <a:rPr lang="en-US" sz="2000" dirty="0" err="1"/>
              <a:t>Uss</a:t>
            </a:r>
            <a:endParaRPr lang="en-US" sz="2000" dirty="0"/>
          </a:p>
          <a:p>
            <a:endParaRPr lang="en-US" sz="2500" dirty="0"/>
          </a:p>
        </p:txBody>
      </p:sp>
      <p:sp>
        <p:nvSpPr>
          <p:cNvPr id="3" name="Rectangle 2"/>
          <p:cNvSpPr/>
          <p:nvPr/>
        </p:nvSpPr>
        <p:spPr>
          <a:xfrm>
            <a:off x="266370" y="5250434"/>
            <a:ext cx="3181740"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The Adventures </a:t>
            </a:r>
          </a:p>
          <a:p>
            <a:pPr lvl="0" algn="ctr"/>
            <a:r>
              <a:rPr lang="en-US" sz="1400" b="1" i="1" u="sng" dirty="0">
                <a:solidFill>
                  <a:prstClr val="white"/>
                </a:solidFill>
              </a:rPr>
              <a:t>of a Girl Called Bicycle</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424275" y="5573048"/>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72830" y="4170417"/>
            <a:ext cx="6096000" cy="523220"/>
          </a:xfrm>
          <a:prstGeom prst="rect">
            <a:avLst/>
          </a:prstGeom>
        </p:spPr>
        <p:txBody>
          <a:bodyPr>
            <a:spAutoFit/>
          </a:bodyPr>
          <a:lstStyle/>
          <a:p>
            <a:r>
              <a:rPr lang="en-US" sz="1400" b="1" dirty="0"/>
              <a:t>Author’s Website:</a:t>
            </a:r>
            <a:endParaRPr lang="en-US" sz="1400" dirty="0"/>
          </a:p>
          <a:p>
            <a:r>
              <a:rPr lang="en-US" sz="1400" u="sng" dirty="0">
                <a:hlinkClick r:id="rId3">
                  <a:extLst>
                    <a:ext uri="{A12FA001-AC4F-418D-AE19-62706E023703}">
                      <ahyp:hlinkClr xmlns:ahyp="http://schemas.microsoft.com/office/drawing/2018/hyperlinkcolor" val="tx"/>
                    </a:ext>
                  </a:extLst>
                </a:hlinkClick>
              </a:rPr>
              <a:t>www.christinauss.com</a:t>
            </a:r>
            <a:endParaRPr lang="en-US" sz="1400" dirty="0"/>
          </a:p>
        </p:txBody>
      </p:sp>
      <p:pic>
        <p:nvPicPr>
          <p:cNvPr id="11" name="Picture 10">
            <a:extLst>
              <a:ext uri="{FF2B5EF4-FFF2-40B4-BE49-F238E27FC236}">
                <a16:creationId xmlns:a16="http://schemas.microsoft.com/office/drawing/2014/main" id="{1BDAD4C4-A8E3-48A9-B9D7-C7E0FCDDD962}"/>
              </a:ext>
            </a:extLst>
          </p:cNvPr>
          <p:cNvPicPr>
            <a:picLocks noChangeAspect="1"/>
          </p:cNvPicPr>
          <p:nvPr/>
        </p:nvPicPr>
        <p:blipFill>
          <a:blip r:embed="rId4"/>
          <a:stretch>
            <a:fillRect/>
          </a:stretch>
        </p:blipFill>
        <p:spPr>
          <a:xfrm>
            <a:off x="3606955" y="5296167"/>
            <a:ext cx="1865376" cy="1243584"/>
          </a:xfrm>
          <a:prstGeom prst="rect">
            <a:avLst/>
          </a:prstGeom>
        </p:spPr>
      </p:pic>
      <p:sp>
        <p:nvSpPr>
          <p:cNvPr id="10" name="Rectangle 9">
            <a:extLst>
              <a:ext uri="{FF2B5EF4-FFF2-40B4-BE49-F238E27FC236}">
                <a16:creationId xmlns:a16="http://schemas.microsoft.com/office/drawing/2014/main" id="{138D9405-2217-4FDD-B7F4-64C1FB911105}"/>
              </a:ext>
            </a:extLst>
          </p:cNvPr>
          <p:cNvSpPr/>
          <p:nvPr/>
        </p:nvSpPr>
        <p:spPr>
          <a:xfrm>
            <a:off x="754340" y="2360052"/>
            <a:ext cx="6096000" cy="1492716"/>
          </a:xfrm>
          <a:prstGeom prst="rect">
            <a:avLst/>
          </a:prstGeom>
        </p:spPr>
        <p:txBody>
          <a:bodyPr>
            <a:spAutoFit/>
          </a:bodyPr>
          <a:lstStyle/>
          <a:p>
            <a:r>
              <a:rPr lang="en-US" sz="1300" dirty="0"/>
              <a:t>Bicycle, raised at the Mostly Silent Monastery where the monks are permitted only eight words (yes, no, maybe, help, now, later, sleep, and sandwich), is being sent to the Friendship Factory to improve her social skills and make friends. Instead she runs away and sets off on an incredible solo cross-country journey to meet her cyclist hero at San Francisco’s Blessing of the Bicycles – encountering </a:t>
            </a:r>
            <a:r>
              <a:rPr lang="en-US" sz="1300" dirty="0" err="1"/>
              <a:t>en</a:t>
            </a:r>
            <a:r>
              <a:rPr lang="en-US" sz="1300" dirty="0"/>
              <a:t> route a host of quirky characters, among them a lonely Civil War ghost.</a:t>
            </a:r>
          </a:p>
        </p:txBody>
      </p:sp>
    </p:spTree>
    <p:extLst>
      <p:ext uri="{BB962C8B-B14F-4D97-AF65-F5344CB8AC3E}">
        <p14:creationId xmlns:p14="http://schemas.microsoft.com/office/powerpoint/2010/main" val="1158336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972" y="949905"/>
            <a:ext cx="4852988" cy="591386"/>
          </a:xfrm>
        </p:spPr>
        <p:txBody>
          <a:bodyPr>
            <a:noAutofit/>
          </a:bodyPr>
          <a:lstStyle/>
          <a:p>
            <a:r>
              <a:rPr lang="en-US" sz="3200" b="1" i="1" dirty="0"/>
              <a:t>The Prince and </a:t>
            </a:r>
            <a:br>
              <a:rPr lang="en-US" sz="3200" b="1" i="1" dirty="0"/>
            </a:br>
            <a:r>
              <a:rPr lang="en-US" sz="3200" b="1" i="1" dirty="0"/>
              <a:t>the Dressmaker</a:t>
            </a:r>
          </a:p>
        </p:txBody>
      </p:sp>
      <p:pic>
        <p:nvPicPr>
          <p:cNvPr id="6" name="Picture Placeholder 5"/>
          <p:cNvPicPr>
            <a:picLocks noGrp="1" noChangeAspect="1"/>
          </p:cNvPicPr>
          <p:nvPr>
            <p:ph type="pic" sz="quarter" idx="13"/>
          </p:nvPr>
        </p:nvPicPr>
        <p:blipFill>
          <a:blip r:embed="rId2"/>
          <a:stretch>
            <a:fillRect/>
          </a:stretch>
        </p:blipFill>
        <p:spPr>
          <a:xfrm>
            <a:off x="7026607" y="509421"/>
            <a:ext cx="2435657" cy="3450513"/>
          </a:xfrm>
        </p:spPr>
      </p:pic>
      <p:sp>
        <p:nvSpPr>
          <p:cNvPr id="4" name="Text Placeholder 3"/>
          <p:cNvSpPr>
            <a:spLocks noGrp="1"/>
          </p:cNvSpPr>
          <p:nvPr>
            <p:ph type="body" sz="half" idx="2"/>
          </p:nvPr>
        </p:nvSpPr>
        <p:spPr>
          <a:xfrm>
            <a:off x="814728" y="1495450"/>
            <a:ext cx="4852988" cy="902632"/>
          </a:xfrm>
        </p:spPr>
        <p:txBody>
          <a:bodyPr>
            <a:normAutofit/>
          </a:bodyPr>
          <a:lstStyle/>
          <a:p>
            <a:r>
              <a:rPr lang="en-US" sz="1600" dirty="0"/>
              <a:t>By Jen Wang</a:t>
            </a:r>
          </a:p>
        </p:txBody>
      </p:sp>
      <p:sp>
        <p:nvSpPr>
          <p:cNvPr id="3" name="Rectangle 2"/>
          <p:cNvSpPr/>
          <p:nvPr/>
        </p:nvSpPr>
        <p:spPr>
          <a:xfrm>
            <a:off x="522171" y="5196433"/>
            <a:ext cx="2608977"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The Prince and the Dressmaker</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413341" y="5518289"/>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800972" y="4020360"/>
            <a:ext cx="6096000" cy="523220"/>
          </a:xfrm>
          <a:prstGeom prst="rect">
            <a:avLst/>
          </a:prstGeom>
        </p:spPr>
        <p:txBody>
          <a:bodyPr>
            <a:spAutoFit/>
          </a:bodyPr>
          <a:lstStyle/>
          <a:p>
            <a:r>
              <a:rPr lang="en-US" sz="1400" b="1" dirty="0"/>
              <a:t>Author’s Website:</a:t>
            </a:r>
            <a:r>
              <a:rPr lang="en-US" sz="1400" dirty="0"/>
              <a:t> </a:t>
            </a:r>
          </a:p>
          <a:p>
            <a:r>
              <a:rPr lang="en-US" sz="1400" u="sng" dirty="0">
                <a:hlinkClick r:id="rId3">
                  <a:extLst>
                    <a:ext uri="{A12FA001-AC4F-418D-AE19-62706E023703}">
                      <ahyp:hlinkClr xmlns:ahyp="http://schemas.microsoft.com/office/drawing/2018/hyperlinkcolor" val="tx"/>
                    </a:ext>
                  </a:extLst>
                </a:hlinkClick>
              </a:rPr>
              <a:t>www.jenwang.net</a:t>
            </a:r>
            <a:endParaRPr lang="en-US" sz="1400" dirty="0"/>
          </a:p>
        </p:txBody>
      </p:sp>
      <p:pic>
        <p:nvPicPr>
          <p:cNvPr id="14" name="Picture 13">
            <a:extLst>
              <a:ext uri="{FF2B5EF4-FFF2-40B4-BE49-F238E27FC236}">
                <a16:creationId xmlns:a16="http://schemas.microsoft.com/office/drawing/2014/main" id="{01EC2A8B-7F70-477D-8DB9-F0A451A9C5B5}"/>
              </a:ext>
            </a:extLst>
          </p:cNvPr>
          <p:cNvPicPr>
            <a:picLocks noChangeAspect="1"/>
          </p:cNvPicPr>
          <p:nvPr/>
        </p:nvPicPr>
        <p:blipFill>
          <a:blip r:embed="rId4"/>
          <a:stretch>
            <a:fillRect/>
          </a:stretch>
        </p:blipFill>
        <p:spPr>
          <a:xfrm>
            <a:off x="3477845" y="5168007"/>
            <a:ext cx="1796965" cy="1197977"/>
          </a:xfrm>
          <a:prstGeom prst="rect">
            <a:avLst/>
          </a:prstGeom>
        </p:spPr>
      </p:pic>
      <p:sp>
        <p:nvSpPr>
          <p:cNvPr id="5" name="Rectangle 4">
            <a:extLst>
              <a:ext uri="{FF2B5EF4-FFF2-40B4-BE49-F238E27FC236}">
                <a16:creationId xmlns:a16="http://schemas.microsoft.com/office/drawing/2014/main" id="{A464AA26-B94B-42C2-9AC0-D86502D21CB1}"/>
              </a:ext>
            </a:extLst>
          </p:cNvPr>
          <p:cNvSpPr/>
          <p:nvPr/>
        </p:nvSpPr>
        <p:spPr>
          <a:xfrm>
            <a:off x="800972" y="1863149"/>
            <a:ext cx="4473838" cy="1892826"/>
          </a:xfrm>
          <a:prstGeom prst="rect">
            <a:avLst/>
          </a:prstGeom>
        </p:spPr>
        <p:txBody>
          <a:bodyPr wrap="square">
            <a:spAutoFit/>
          </a:bodyPr>
          <a:lstStyle/>
          <a:p>
            <a:endParaRPr lang="en-US" sz="1300" dirty="0"/>
          </a:p>
          <a:p>
            <a:r>
              <a:rPr lang="en-US" sz="1300" dirty="0"/>
              <a:t>A graphic novel with a modern, fairy tale vibe. Prince Sebastien has a secret: at night, he loves to dress up in fantastic ball gowns and go out on the town as the fashionable Lady </a:t>
            </a:r>
            <a:r>
              <a:rPr lang="en-US" sz="1300" dirty="0" err="1"/>
              <a:t>Crystallia</a:t>
            </a:r>
            <a:r>
              <a:rPr lang="en-US" sz="1300" dirty="0"/>
              <a:t>. Frances is the lowly seamstress who becomes his special designer. Charming, romantic, joyful and subversive, this is a story about gender identity, self-expression, family pressure, and the joy of truly beautiful clothes.</a:t>
            </a:r>
          </a:p>
        </p:txBody>
      </p:sp>
    </p:spTree>
    <p:extLst>
      <p:ext uri="{BB962C8B-B14F-4D97-AF65-F5344CB8AC3E}">
        <p14:creationId xmlns:p14="http://schemas.microsoft.com/office/powerpoint/2010/main" val="3379188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853" y="601653"/>
            <a:ext cx="4852988" cy="701487"/>
          </a:xfrm>
        </p:spPr>
        <p:txBody>
          <a:bodyPr>
            <a:normAutofit fontScale="90000"/>
          </a:bodyPr>
          <a:lstStyle/>
          <a:p>
            <a:r>
              <a:rPr lang="en-US" sz="3600" b="1" i="1" dirty="0"/>
              <a:t>Sweep: The Story of a Girl and Her Monster</a:t>
            </a:r>
          </a:p>
        </p:txBody>
      </p:sp>
      <p:pic>
        <p:nvPicPr>
          <p:cNvPr id="6" name="Picture Placeholder 5"/>
          <p:cNvPicPr>
            <a:picLocks noGrp="1" noChangeAspect="1"/>
          </p:cNvPicPr>
          <p:nvPr>
            <p:ph type="pic" sz="quarter" idx="13"/>
          </p:nvPr>
        </p:nvPicPr>
        <p:blipFill>
          <a:blip r:embed="rId2"/>
          <a:stretch>
            <a:fillRect/>
          </a:stretch>
        </p:blipFill>
        <p:spPr>
          <a:xfrm>
            <a:off x="7526570" y="601653"/>
            <a:ext cx="2602169" cy="3696262"/>
          </a:xfrm>
        </p:spPr>
      </p:pic>
      <p:sp>
        <p:nvSpPr>
          <p:cNvPr id="4" name="Text Placeholder 3"/>
          <p:cNvSpPr>
            <a:spLocks noGrp="1"/>
          </p:cNvSpPr>
          <p:nvPr>
            <p:ph type="body" sz="half" idx="2"/>
          </p:nvPr>
        </p:nvSpPr>
        <p:spPr>
          <a:xfrm>
            <a:off x="923853" y="1219439"/>
            <a:ext cx="4852988" cy="2813300"/>
          </a:xfrm>
        </p:spPr>
        <p:txBody>
          <a:bodyPr/>
          <a:lstStyle/>
          <a:p>
            <a:r>
              <a:rPr lang="en-US" sz="1600" dirty="0"/>
              <a:t>By Jonathan </a:t>
            </a:r>
            <a:r>
              <a:rPr lang="en-US" sz="1600" dirty="0" err="1"/>
              <a:t>Auxier</a:t>
            </a:r>
            <a:endParaRPr lang="en-US" sz="1600" dirty="0"/>
          </a:p>
          <a:p>
            <a:endParaRPr lang="en-US" sz="400" dirty="0"/>
          </a:p>
          <a:p>
            <a:r>
              <a:rPr lang="en-US" sz="1400" dirty="0"/>
              <a:t>Nan, a young chimney climber in Victorian London, has to carry on without her protector the “Sweep” when he disappears, leaving behind only his hat and a small piece of coal. The coal comes to life in the form of a golem to save Nan from a near death experience and together they protect each other from the grim realities of nineteenth century London. Combining fantasy, history and Jewish folklore, this is a heartwarming, funny and adventurous tale of love, friendship and loyalty.</a:t>
            </a:r>
          </a:p>
        </p:txBody>
      </p:sp>
      <p:sp>
        <p:nvSpPr>
          <p:cNvPr id="3" name="Rectangle 2"/>
          <p:cNvSpPr/>
          <p:nvPr/>
        </p:nvSpPr>
        <p:spPr>
          <a:xfrm>
            <a:off x="694558" y="5101259"/>
            <a:ext cx="2557646" cy="1384995"/>
          </a:xfrm>
          <a:prstGeom prst="rect">
            <a:avLst/>
          </a:prstGeom>
        </p:spPr>
        <p:txBody>
          <a:bodyPr wrap="square">
            <a:spAutoFit/>
          </a:bodyPr>
          <a:lstStyle/>
          <a:p>
            <a:pPr algn="ctr"/>
            <a:r>
              <a:rPr lang="en-US" sz="1400" b="1" i="1" dirty="0" err="1"/>
              <a:t>Psst</a:t>
            </a:r>
            <a:r>
              <a:rPr lang="en-US" sz="1400" b="1" i="1" dirty="0"/>
              <a:t>: If you loved these,</a:t>
            </a:r>
          </a:p>
          <a:p>
            <a:pPr algn="ctr"/>
            <a:endParaRPr lang="en-US" sz="1400" b="1" i="1" dirty="0"/>
          </a:p>
          <a:p>
            <a:pPr algn="ctr"/>
            <a:endParaRPr lang="en-US" sz="1400" b="1" i="1" dirty="0"/>
          </a:p>
          <a:p>
            <a:pPr algn="ctr"/>
            <a:r>
              <a:rPr lang="en-US" sz="1400" b="1" i="1" dirty="0"/>
              <a:t> you might like </a:t>
            </a:r>
            <a:r>
              <a:rPr lang="en-US" sz="1400" b="1" i="1" u="sng" dirty="0"/>
              <a:t>Sweep: The Story of a Girl and Her Monster</a:t>
            </a:r>
            <a:r>
              <a:rPr lang="en-US" sz="1400" b="1" i="1" dirty="0"/>
              <a:t>!</a:t>
            </a:r>
          </a:p>
        </p:txBody>
      </p:sp>
      <p:sp>
        <p:nvSpPr>
          <p:cNvPr id="7" name="Arrow: Right 6"/>
          <p:cNvSpPr/>
          <p:nvPr/>
        </p:nvSpPr>
        <p:spPr>
          <a:xfrm>
            <a:off x="1510924" y="5420841"/>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23853" y="4297915"/>
            <a:ext cx="1842171" cy="523220"/>
          </a:xfrm>
          <a:prstGeom prst="rect">
            <a:avLst/>
          </a:prstGeom>
        </p:spPr>
        <p:txBody>
          <a:bodyPr wrap="none">
            <a:spAutoFit/>
          </a:bodyPr>
          <a:lstStyle/>
          <a:p>
            <a:r>
              <a:rPr lang="en-US" sz="1400" dirty="0"/>
              <a:t>Author’s Website:</a:t>
            </a:r>
          </a:p>
          <a:p>
            <a:r>
              <a:rPr lang="en-US" sz="1400" u="sng" dirty="0">
                <a:hlinkClick r:id="rId3"/>
              </a:rPr>
              <a:t>www.thescop.com</a:t>
            </a:r>
            <a:endParaRPr lang="en-US" sz="1400" dirty="0"/>
          </a:p>
        </p:txBody>
      </p:sp>
      <p:pic>
        <p:nvPicPr>
          <p:cNvPr id="12" name="Picture 11">
            <a:extLst>
              <a:ext uri="{FF2B5EF4-FFF2-40B4-BE49-F238E27FC236}">
                <a16:creationId xmlns:a16="http://schemas.microsoft.com/office/drawing/2014/main" id="{889CE766-D3FA-4826-A8B9-EA39B62CB17E}"/>
              </a:ext>
            </a:extLst>
          </p:cNvPr>
          <p:cNvPicPr>
            <a:picLocks noChangeAspect="1"/>
          </p:cNvPicPr>
          <p:nvPr/>
        </p:nvPicPr>
        <p:blipFill>
          <a:blip r:embed="rId4"/>
          <a:stretch>
            <a:fillRect/>
          </a:stretch>
        </p:blipFill>
        <p:spPr>
          <a:xfrm>
            <a:off x="3600234" y="5159639"/>
            <a:ext cx="2084481" cy="1389654"/>
          </a:xfrm>
          <a:prstGeom prst="rect">
            <a:avLst/>
          </a:prstGeom>
        </p:spPr>
      </p:pic>
    </p:spTree>
    <p:extLst>
      <p:ext uri="{BB962C8B-B14F-4D97-AF65-F5344CB8AC3E}">
        <p14:creationId xmlns:p14="http://schemas.microsoft.com/office/powerpoint/2010/main" val="2715371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718195"/>
            <a:ext cx="4852988" cy="602580"/>
          </a:xfrm>
        </p:spPr>
        <p:txBody>
          <a:bodyPr>
            <a:noAutofit/>
          </a:bodyPr>
          <a:lstStyle/>
          <a:p>
            <a:r>
              <a:rPr lang="en-US" sz="3200" b="1" i="1" dirty="0"/>
              <a:t>Harbor Me</a:t>
            </a:r>
          </a:p>
        </p:txBody>
      </p:sp>
      <p:pic>
        <p:nvPicPr>
          <p:cNvPr id="6" name="Picture Placeholder 5"/>
          <p:cNvPicPr>
            <a:picLocks noGrp="1" noChangeAspect="1"/>
          </p:cNvPicPr>
          <p:nvPr>
            <p:ph type="pic" sz="quarter" idx="13"/>
          </p:nvPr>
        </p:nvPicPr>
        <p:blipFill>
          <a:blip r:embed="rId2"/>
          <a:stretch>
            <a:fillRect/>
          </a:stretch>
        </p:blipFill>
        <p:spPr>
          <a:xfrm>
            <a:off x="7127872" y="509176"/>
            <a:ext cx="2274035" cy="3442654"/>
          </a:xfrm>
        </p:spPr>
      </p:pic>
      <p:sp>
        <p:nvSpPr>
          <p:cNvPr id="4" name="Text Placeholder 3"/>
          <p:cNvSpPr>
            <a:spLocks noGrp="1"/>
          </p:cNvSpPr>
          <p:nvPr>
            <p:ph type="body" sz="half" idx="2"/>
          </p:nvPr>
        </p:nvSpPr>
        <p:spPr>
          <a:xfrm>
            <a:off x="823526" y="1237783"/>
            <a:ext cx="4852988" cy="602580"/>
          </a:xfrm>
        </p:spPr>
        <p:txBody>
          <a:bodyPr>
            <a:normAutofit/>
          </a:bodyPr>
          <a:lstStyle/>
          <a:p>
            <a:r>
              <a:rPr lang="en-US" sz="1600" dirty="0"/>
              <a:t>By Jacqueline Woodson</a:t>
            </a:r>
          </a:p>
          <a:p>
            <a:endParaRPr lang="en-US" dirty="0"/>
          </a:p>
        </p:txBody>
      </p:sp>
      <p:sp>
        <p:nvSpPr>
          <p:cNvPr id="3" name="Rectangle 2"/>
          <p:cNvSpPr/>
          <p:nvPr/>
        </p:nvSpPr>
        <p:spPr>
          <a:xfrm>
            <a:off x="245169" y="5082710"/>
            <a:ext cx="3347208"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Harbor Me</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601362" y="5413330"/>
            <a:ext cx="634821" cy="2859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14728" y="4006538"/>
            <a:ext cx="6096000" cy="523220"/>
          </a:xfrm>
          <a:prstGeom prst="rect">
            <a:avLst/>
          </a:prstGeom>
        </p:spPr>
        <p:txBody>
          <a:bodyPr>
            <a:spAutoFit/>
          </a:bodyPr>
          <a:lstStyle/>
          <a:p>
            <a:r>
              <a:rPr lang="en-US" sz="1400" b="1" dirty="0"/>
              <a:t>Author’s website:</a:t>
            </a:r>
            <a:endParaRPr lang="en-US" sz="1400" dirty="0"/>
          </a:p>
          <a:p>
            <a:r>
              <a:rPr lang="en-US" sz="1400" u="sng" dirty="0">
                <a:hlinkClick r:id="rId3">
                  <a:extLst>
                    <a:ext uri="{A12FA001-AC4F-418D-AE19-62706E023703}">
                      <ahyp:hlinkClr xmlns:ahyp="http://schemas.microsoft.com/office/drawing/2018/hyperlinkcolor" val="tx"/>
                    </a:ext>
                  </a:extLst>
                </a:hlinkClick>
              </a:rPr>
              <a:t>www.jacquelinewoodson.com</a:t>
            </a:r>
            <a:endParaRPr lang="en-US" sz="1400" dirty="0"/>
          </a:p>
        </p:txBody>
      </p:sp>
      <p:pic>
        <p:nvPicPr>
          <p:cNvPr id="13" name="Picture 12">
            <a:extLst>
              <a:ext uri="{FF2B5EF4-FFF2-40B4-BE49-F238E27FC236}">
                <a16:creationId xmlns:a16="http://schemas.microsoft.com/office/drawing/2014/main" id="{54FD495E-A4E7-4E9E-BCAC-D66591B0B12A}"/>
              </a:ext>
            </a:extLst>
          </p:cNvPr>
          <p:cNvPicPr>
            <a:picLocks noChangeAspect="1"/>
          </p:cNvPicPr>
          <p:nvPr/>
        </p:nvPicPr>
        <p:blipFill>
          <a:blip r:embed="rId4"/>
          <a:stretch>
            <a:fillRect/>
          </a:stretch>
        </p:blipFill>
        <p:spPr>
          <a:xfrm>
            <a:off x="3592376" y="4998425"/>
            <a:ext cx="1865376" cy="1243584"/>
          </a:xfrm>
          <a:prstGeom prst="rect">
            <a:avLst/>
          </a:prstGeom>
        </p:spPr>
      </p:pic>
      <p:sp>
        <p:nvSpPr>
          <p:cNvPr id="8" name="Rectangle 7">
            <a:extLst>
              <a:ext uri="{FF2B5EF4-FFF2-40B4-BE49-F238E27FC236}">
                <a16:creationId xmlns:a16="http://schemas.microsoft.com/office/drawing/2014/main" id="{D66523CF-F654-404E-8E12-417DA355B161}"/>
              </a:ext>
            </a:extLst>
          </p:cNvPr>
          <p:cNvSpPr/>
          <p:nvPr/>
        </p:nvSpPr>
        <p:spPr>
          <a:xfrm>
            <a:off x="814728" y="1840363"/>
            <a:ext cx="4554441" cy="1692771"/>
          </a:xfrm>
          <a:prstGeom prst="rect">
            <a:avLst/>
          </a:prstGeom>
        </p:spPr>
        <p:txBody>
          <a:bodyPr wrap="square">
            <a:spAutoFit/>
          </a:bodyPr>
          <a:lstStyle/>
          <a:p>
            <a:r>
              <a:rPr lang="en-US" sz="1300" dirty="0"/>
              <a:t>Six kids meet weekly in the ARTT (A Room to Talk) room without any adults and discover a safe haven to share their struggles and to find support. Issues of identity, bullying, racism, immigration, incarceration and more are shared and as each story unfolds in this safe space the students find courage, hope and strength in the community they’ve created and the bonds they’ve made.</a:t>
            </a:r>
          </a:p>
        </p:txBody>
      </p:sp>
    </p:spTree>
    <p:extLst>
      <p:ext uri="{BB962C8B-B14F-4D97-AF65-F5344CB8AC3E}">
        <p14:creationId xmlns:p14="http://schemas.microsoft.com/office/powerpoint/2010/main" val="3132865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96" y="385894"/>
            <a:ext cx="4852988" cy="742388"/>
          </a:xfrm>
        </p:spPr>
        <p:txBody>
          <a:bodyPr>
            <a:noAutofit/>
          </a:bodyPr>
          <a:lstStyle/>
          <a:p>
            <a:r>
              <a:rPr lang="en-US" sz="3200" b="1" i="1" dirty="0"/>
              <a:t>Front Desk</a:t>
            </a:r>
          </a:p>
        </p:txBody>
      </p:sp>
      <p:pic>
        <p:nvPicPr>
          <p:cNvPr id="6" name="Picture Placeholder 5"/>
          <p:cNvPicPr>
            <a:picLocks noGrp="1" noChangeAspect="1"/>
          </p:cNvPicPr>
          <p:nvPr>
            <p:ph type="pic" sz="quarter" idx="13"/>
          </p:nvPr>
        </p:nvPicPr>
        <p:blipFill>
          <a:blip r:embed="rId2"/>
          <a:stretch>
            <a:fillRect/>
          </a:stretch>
        </p:blipFill>
        <p:spPr>
          <a:xfrm>
            <a:off x="7112135" y="466137"/>
            <a:ext cx="2174215" cy="3261322"/>
          </a:xfrm>
        </p:spPr>
      </p:pic>
      <p:sp>
        <p:nvSpPr>
          <p:cNvPr id="4" name="Text Placeholder 3"/>
          <p:cNvSpPr>
            <a:spLocks noGrp="1"/>
          </p:cNvSpPr>
          <p:nvPr>
            <p:ph type="body" sz="half" idx="2"/>
          </p:nvPr>
        </p:nvSpPr>
        <p:spPr>
          <a:xfrm>
            <a:off x="915396" y="1017352"/>
            <a:ext cx="4852988" cy="583829"/>
          </a:xfrm>
        </p:spPr>
        <p:txBody>
          <a:bodyPr>
            <a:normAutofit/>
          </a:bodyPr>
          <a:lstStyle/>
          <a:p>
            <a:r>
              <a:rPr lang="en-US" sz="1600" dirty="0"/>
              <a:t>By Kelly Yang</a:t>
            </a:r>
          </a:p>
          <a:p>
            <a:endParaRPr lang="en-US" dirty="0"/>
          </a:p>
        </p:txBody>
      </p:sp>
      <p:sp>
        <p:nvSpPr>
          <p:cNvPr id="5" name="Rectangle 4"/>
          <p:cNvSpPr/>
          <p:nvPr/>
        </p:nvSpPr>
        <p:spPr>
          <a:xfrm>
            <a:off x="252872" y="5284934"/>
            <a:ext cx="3399892" cy="954107"/>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Front Desk</a:t>
            </a:r>
            <a:r>
              <a:rPr lang="en-US" sz="1400" b="1" i="1" dirty="0">
                <a:solidFill>
                  <a:prstClr val="white"/>
                </a:solidFill>
              </a:rPr>
              <a:t>!</a:t>
            </a:r>
            <a:endParaRPr lang="en-US" sz="1400" dirty="0">
              <a:solidFill>
                <a:prstClr val="white"/>
              </a:solidFill>
            </a:endParaRPr>
          </a:p>
        </p:txBody>
      </p:sp>
      <p:sp>
        <p:nvSpPr>
          <p:cNvPr id="7" name="Arrow: Right 6"/>
          <p:cNvSpPr/>
          <p:nvPr/>
        </p:nvSpPr>
        <p:spPr>
          <a:xfrm>
            <a:off x="1621453" y="5606790"/>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15396" y="4288815"/>
            <a:ext cx="6096000" cy="523220"/>
          </a:xfrm>
          <a:prstGeom prst="rect">
            <a:avLst/>
          </a:prstGeom>
        </p:spPr>
        <p:txBody>
          <a:bodyPr>
            <a:spAutoFit/>
          </a:bodyPr>
          <a:lstStyle/>
          <a:p>
            <a:r>
              <a:rPr lang="en-US" sz="1400" b="1" dirty="0"/>
              <a:t>Book Website:</a:t>
            </a:r>
            <a:endParaRPr lang="en-US" sz="1400" dirty="0"/>
          </a:p>
          <a:p>
            <a:r>
              <a:rPr lang="en-US" sz="1400" u="sng" dirty="0">
                <a:hlinkClick r:id="rId3">
                  <a:extLst>
                    <a:ext uri="{A12FA001-AC4F-418D-AE19-62706E023703}">
                      <ahyp:hlinkClr xmlns:ahyp="http://schemas.microsoft.com/office/drawing/2018/hyperlinkcolor" val="tx"/>
                    </a:ext>
                  </a:extLst>
                </a:hlinkClick>
              </a:rPr>
              <a:t>www.frontdeskthebook.com</a:t>
            </a:r>
            <a:endParaRPr lang="en-US" sz="1400" dirty="0"/>
          </a:p>
        </p:txBody>
      </p:sp>
      <p:pic>
        <p:nvPicPr>
          <p:cNvPr id="15" name="Picture 14">
            <a:extLst>
              <a:ext uri="{FF2B5EF4-FFF2-40B4-BE49-F238E27FC236}">
                <a16:creationId xmlns:a16="http://schemas.microsoft.com/office/drawing/2014/main" id="{FAABB304-BB09-4602-AC6D-1F8696E0D8C1}"/>
              </a:ext>
            </a:extLst>
          </p:cNvPr>
          <p:cNvPicPr>
            <a:picLocks noChangeAspect="1"/>
          </p:cNvPicPr>
          <p:nvPr/>
        </p:nvPicPr>
        <p:blipFill>
          <a:blip r:embed="rId4"/>
          <a:stretch>
            <a:fillRect/>
          </a:stretch>
        </p:blipFill>
        <p:spPr>
          <a:xfrm>
            <a:off x="3652764" y="5255487"/>
            <a:ext cx="1755482" cy="1170321"/>
          </a:xfrm>
          <a:prstGeom prst="rect">
            <a:avLst/>
          </a:prstGeom>
        </p:spPr>
      </p:pic>
      <p:sp>
        <p:nvSpPr>
          <p:cNvPr id="3" name="Rectangle 2">
            <a:extLst>
              <a:ext uri="{FF2B5EF4-FFF2-40B4-BE49-F238E27FC236}">
                <a16:creationId xmlns:a16="http://schemas.microsoft.com/office/drawing/2014/main" id="{539A7D8C-EFAD-4546-8F67-4CF22AB3D8E4}"/>
              </a:ext>
            </a:extLst>
          </p:cNvPr>
          <p:cNvSpPr/>
          <p:nvPr/>
        </p:nvSpPr>
        <p:spPr>
          <a:xfrm>
            <a:off x="915396" y="1568819"/>
            <a:ext cx="4664789" cy="2492990"/>
          </a:xfrm>
          <a:prstGeom prst="rect">
            <a:avLst/>
          </a:prstGeom>
        </p:spPr>
        <p:txBody>
          <a:bodyPr wrap="square">
            <a:spAutoFit/>
          </a:bodyPr>
          <a:lstStyle/>
          <a:p>
            <a:r>
              <a:rPr lang="en-US" sz="1300" dirty="0"/>
              <a:t>While some kids are at sports practice or music lessons after school, ten-year-old Mia Tang is manning the front desk of the motel in which she and her Chinese immigrant parents live and work. The </a:t>
            </a:r>
            <a:r>
              <a:rPr lang="en-US" sz="1300" dirty="0" err="1"/>
              <a:t>Calavista</a:t>
            </a:r>
            <a:r>
              <a:rPr lang="en-US" sz="1300" dirty="0"/>
              <a:t> Motel owned by the cruel Mr. Yao is not only a respite for weary travelers, but also home to a colorful cast of full-time residents and it doesn’t take long for kindhearted Mia to be drawn into the trials and tribulations of day to day life at the motel. Even though she is faced with daily challenges, Mia has big dreams for herself, as well as her friends and family. Does Mia have what it takes to turn dreams into reality?</a:t>
            </a:r>
          </a:p>
        </p:txBody>
      </p:sp>
    </p:spTree>
    <p:extLst>
      <p:ext uri="{BB962C8B-B14F-4D97-AF65-F5344CB8AC3E}">
        <p14:creationId xmlns:p14="http://schemas.microsoft.com/office/powerpoint/2010/main" val="2842363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838" y="182993"/>
            <a:ext cx="4852988" cy="1360789"/>
          </a:xfrm>
        </p:spPr>
        <p:txBody>
          <a:bodyPr>
            <a:normAutofit/>
          </a:bodyPr>
          <a:lstStyle/>
          <a:p>
            <a:r>
              <a:rPr lang="en-US" sz="3600" b="1" i="1" dirty="0"/>
              <a:t>Willa of the Wood</a:t>
            </a:r>
          </a:p>
        </p:txBody>
      </p:sp>
      <p:pic>
        <p:nvPicPr>
          <p:cNvPr id="6" name="Picture Placeholder 5"/>
          <p:cNvPicPr>
            <a:picLocks noGrp="1" noChangeAspect="1"/>
          </p:cNvPicPr>
          <p:nvPr>
            <p:ph type="pic" sz="quarter" idx="13"/>
          </p:nvPr>
        </p:nvPicPr>
        <p:blipFill>
          <a:blip r:embed="rId2"/>
          <a:stretch>
            <a:fillRect/>
          </a:stretch>
        </p:blipFill>
        <p:spPr>
          <a:xfrm>
            <a:off x="7538777" y="727952"/>
            <a:ext cx="2371130" cy="3556696"/>
          </a:xfrm>
        </p:spPr>
      </p:pic>
      <p:sp>
        <p:nvSpPr>
          <p:cNvPr id="4" name="Text Placeholder 3"/>
          <p:cNvSpPr>
            <a:spLocks noGrp="1"/>
          </p:cNvSpPr>
          <p:nvPr>
            <p:ph type="body" sz="half" idx="2"/>
          </p:nvPr>
        </p:nvSpPr>
        <p:spPr>
          <a:xfrm>
            <a:off x="873177" y="1481258"/>
            <a:ext cx="4852988" cy="3516365"/>
          </a:xfrm>
        </p:spPr>
        <p:txBody>
          <a:bodyPr/>
          <a:lstStyle/>
          <a:p>
            <a:r>
              <a:rPr lang="en-US" sz="1800" dirty="0"/>
              <a:t>By Robert Beatty</a:t>
            </a:r>
          </a:p>
          <a:p>
            <a:endParaRPr lang="en-US" dirty="0"/>
          </a:p>
          <a:p>
            <a:r>
              <a:rPr lang="en-US" sz="1600" dirty="0"/>
              <a:t>Willa is a young night-spirit living in the Smoky Mountains who must use her grandmother’s old magical ways to save human children stolen by the misguided leader of her own clan.</a:t>
            </a:r>
          </a:p>
        </p:txBody>
      </p:sp>
      <p:sp>
        <p:nvSpPr>
          <p:cNvPr id="3" name="Rectangle 2"/>
          <p:cNvSpPr/>
          <p:nvPr/>
        </p:nvSpPr>
        <p:spPr>
          <a:xfrm>
            <a:off x="-1182023" y="5207907"/>
            <a:ext cx="6096000" cy="954107"/>
          </a:xfrm>
          <a:prstGeom prst="rect">
            <a:avLst/>
          </a:prstGeom>
        </p:spPr>
        <p:txBody>
          <a:bodyPr>
            <a:spAutoFit/>
          </a:bodyPr>
          <a:lstStyle/>
          <a:p>
            <a:pPr algn="ctr"/>
            <a:r>
              <a:rPr lang="en-US" sz="1400" b="1" i="1" dirty="0" err="1"/>
              <a:t>Psst</a:t>
            </a:r>
            <a:r>
              <a:rPr lang="en-US" sz="1400" b="1" i="1" dirty="0"/>
              <a:t>: If you loved these,</a:t>
            </a:r>
          </a:p>
          <a:p>
            <a:pPr algn="ctr"/>
            <a:endParaRPr lang="en-US" sz="1400" b="1" i="1" dirty="0"/>
          </a:p>
          <a:p>
            <a:pPr algn="ctr"/>
            <a:endParaRPr lang="en-US" sz="1400" b="1" i="1" dirty="0"/>
          </a:p>
          <a:p>
            <a:pPr algn="ctr"/>
            <a:r>
              <a:rPr lang="en-US" sz="1400" b="1" i="1" dirty="0"/>
              <a:t> you might like </a:t>
            </a:r>
            <a:r>
              <a:rPr lang="en-US" sz="1400" b="1" i="1" u="sng" dirty="0"/>
              <a:t>Willa of the Wood</a:t>
            </a:r>
            <a:r>
              <a:rPr lang="en-US" sz="1400" b="1" i="1" dirty="0"/>
              <a:t>!</a:t>
            </a:r>
          </a:p>
        </p:txBody>
      </p:sp>
      <p:sp>
        <p:nvSpPr>
          <p:cNvPr id="7" name="Arrow: Right 6"/>
          <p:cNvSpPr/>
          <p:nvPr/>
        </p:nvSpPr>
        <p:spPr>
          <a:xfrm>
            <a:off x="1534612" y="5529764"/>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73177" y="4148345"/>
            <a:ext cx="6096000" cy="523220"/>
          </a:xfrm>
          <a:prstGeom prst="rect">
            <a:avLst/>
          </a:prstGeom>
        </p:spPr>
        <p:txBody>
          <a:bodyPr>
            <a:spAutoFit/>
          </a:bodyPr>
          <a:lstStyle/>
          <a:p>
            <a:r>
              <a:rPr lang="en-US" sz="1400" b="1" dirty="0"/>
              <a:t>Author’s Website:</a:t>
            </a:r>
            <a:endParaRPr lang="en-US" sz="1400" dirty="0"/>
          </a:p>
          <a:p>
            <a:r>
              <a:rPr lang="en-US" sz="1400" u="sng" dirty="0">
                <a:hlinkClick r:id="rId3"/>
              </a:rPr>
              <a:t>www.robertbeattybooks.com</a:t>
            </a:r>
            <a:endParaRPr lang="en-US" sz="1400" dirty="0"/>
          </a:p>
        </p:txBody>
      </p:sp>
      <p:pic>
        <p:nvPicPr>
          <p:cNvPr id="15" name="Picture 14">
            <a:extLst>
              <a:ext uri="{FF2B5EF4-FFF2-40B4-BE49-F238E27FC236}">
                <a16:creationId xmlns:a16="http://schemas.microsoft.com/office/drawing/2014/main" id="{37D640A7-52D5-4B9E-A8BC-F75F003C1DBF}"/>
              </a:ext>
            </a:extLst>
          </p:cNvPr>
          <p:cNvPicPr>
            <a:picLocks noChangeAspect="1"/>
          </p:cNvPicPr>
          <p:nvPr/>
        </p:nvPicPr>
        <p:blipFill>
          <a:blip r:embed="rId4"/>
          <a:stretch>
            <a:fillRect/>
          </a:stretch>
        </p:blipFill>
        <p:spPr>
          <a:xfrm>
            <a:off x="3951356" y="4997623"/>
            <a:ext cx="1925242" cy="1283495"/>
          </a:xfrm>
          <a:prstGeom prst="rect">
            <a:avLst/>
          </a:prstGeom>
        </p:spPr>
      </p:pic>
    </p:spTree>
    <p:extLst>
      <p:ext uri="{BB962C8B-B14F-4D97-AF65-F5344CB8AC3E}">
        <p14:creationId xmlns:p14="http://schemas.microsoft.com/office/powerpoint/2010/main" val="3710685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368216"/>
            <a:ext cx="4852988" cy="926083"/>
          </a:xfrm>
        </p:spPr>
        <p:txBody>
          <a:bodyPr>
            <a:normAutofit/>
          </a:bodyPr>
          <a:lstStyle/>
          <a:p>
            <a:r>
              <a:rPr lang="en-US" sz="3600" b="1" i="1" dirty="0"/>
              <a:t>Drum Roll, Please</a:t>
            </a:r>
          </a:p>
        </p:txBody>
      </p:sp>
      <p:pic>
        <p:nvPicPr>
          <p:cNvPr id="6" name="Picture Placeholder 5"/>
          <p:cNvPicPr>
            <a:picLocks noGrp="1" noChangeAspect="1"/>
          </p:cNvPicPr>
          <p:nvPr>
            <p:ph type="pic" sz="quarter" idx="13"/>
          </p:nvPr>
        </p:nvPicPr>
        <p:blipFill>
          <a:blip r:embed="rId2"/>
          <a:stretch>
            <a:fillRect/>
          </a:stretch>
        </p:blipFill>
        <p:spPr>
          <a:xfrm>
            <a:off x="7515646" y="505150"/>
            <a:ext cx="2513761" cy="3805881"/>
          </a:xfrm>
        </p:spPr>
      </p:pic>
      <p:sp>
        <p:nvSpPr>
          <p:cNvPr id="4" name="Text Placeholder 3"/>
          <p:cNvSpPr>
            <a:spLocks noGrp="1"/>
          </p:cNvSpPr>
          <p:nvPr>
            <p:ph type="body" sz="half" idx="2"/>
          </p:nvPr>
        </p:nvSpPr>
        <p:spPr>
          <a:xfrm>
            <a:off x="814728" y="1264003"/>
            <a:ext cx="4852988" cy="3516365"/>
          </a:xfrm>
        </p:spPr>
        <p:txBody>
          <a:bodyPr/>
          <a:lstStyle/>
          <a:p>
            <a:r>
              <a:rPr lang="en-US" sz="1600" dirty="0"/>
              <a:t>By Lisa Jenn Bigelow</a:t>
            </a:r>
          </a:p>
          <a:p>
            <a:endParaRPr lang="en-US" dirty="0"/>
          </a:p>
          <a:p>
            <a:r>
              <a:rPr lang="en-US" dirty="0"/>
              <a:t>In Melissa “</a:t>
            </a:r>
            <a:r>
              <a:rPr lang="en-US" dirty="0" err="1"/>
              <a:t>Melly</a:t>
            </a:r>
            <a:r>
              <a:rPr lang="en-US" dirty="0"/>
              <a:t>” Goodwin's mind, she and her best friend Olivia are about to experience the most epic summer ever at Camp Rockaway, a music camp located deep in the woods of Michigan. It starts looking like </a:t>
            </a:r>
            <a:r>
              <a:rPr lang="en-US" dirty="0" err="1"/>
              <a:t>Melly’s</a:t>
            </a:r>
            <a:r>
              <a:rPr lang="en-US" dirty="0"/>
              <a:t> dream summer may become more of a nightmare, when her parents announce the day before camp begins that they are getting a divorce. Add to that a scary band instructor, Olivia’s sudden infatuation with “Noel”, a cute fellow camper, and </a:t>
            </a:r>
            <a:r>
              <a:rPr lang="en-US" dirty="0" err="1"/>
              <a:t>Melly’s</a:t>
            </a:r>
            <a:r>
              <a:rPr lang="en-US" dirty="0"/>
              <a:t> own confusing feelings towards Adeline, a girl to whom she finds herself drawn. Will </a:t>
            </a:r>
            <a:r>
              <a:rPr lang="en-US" dirty="0" err="1"/>
              <a:t>Melly’s</a:t>
            </a:r>
            <a:r>
              <a:rPr lang="en-US" dirty="0"/>
              <a:t> summer hit all the right notes or be a flat-out disaster? </a:t>
            </a:r>
          </a:p>
        </p:txBody>
      </p:sp>
      <p:sp>
        <p:nvSpPr>
          <p:cNvPr id="5" name="Rectangle 4"/>
          <p:cNvSpPr/>
          <p:nvPr/>
        </p:nvSpPr>
        <p:spPr>
          <a:xfrm>
            <a:off x="632779" y="5009219"/>
            <a:ext cx="2418459" cy="1169551"/>
          </a:xfrm>
          <a:prstGeom prst="rect">
            <a:avLst/>
          </a:prstGeom>
        </p:spPr>
        <p:txBody>
          <a:bodyPr wrap="square">
            <a:spAutoFit/>
          </a:bodyPr>
          <a:lstStyle/>
          <a:p>
            <a:pPr algn="ctr"/>
            <a:r>
              <a:rPr lang="en-US" sz="1400" b="1" i="1" dirty="0" err="1"/>
              <a:t>Psst</a:t>
            </a:r>
            <a:r>
              <a:rPr lang="en-US" sz="1400" b="1" i="1" dirty="0"/>
              <a:t>: If you loved these,</a:t>
            </a:r>
          </a:p>
          <a:p>
            <a:pPr algn="ctr"/>
            <a:endParaRPr lang="en-US" sz="1400" b="1" i="1" dirty="0"/>
          </a:p>
          <a:p>
            <a:pPr algn="ctr"/>
            <a:endParaRPr lang="en-US" sz="1400" b="1" i="1" dirty="0"/>
          </a:p>
          <a:p>
            <a:pPr algn="ctr"/>
            <a:r>
              <a:rPr lang="en-US" sz="1400" b="1" i="1" dirty="0"/>
              <a:t> you might like </a:t>
            </a:r>
          </a:p>
          <a:p>
            <a:pPr algn="ctr"/>
            <a:r>
              <a:rPr lang="en-US" sz="1400" b="1" i="1" u="sng" dirty="0"/>
              <a:t>Drum Roll, Please</a:t>
            </a:r>
            <a:r>
              <a:rPr lang="en-US" sz="1400" b="1" i="1" dirty="0"/>
              <a:t>!</a:t>
            </a:r>
          </a:p>
        </p:txBody>
      </p:sp>
      <p:sp>
        <p:nvSpPr>
          <p:cNvPr id="7" name="Arrow: Right 6"/>
          <p:cNvSpPr/>
          <p:nvPr/>
        </p:nvSpPr>
        <p:spPr>
          <a:xfrm>
            <a:off x="1510643" y="5349422"/>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1EFAD56-D813-47F0-B699-16CD8095F299}"/>
              </a:ext>
            </a:extLst>
          </p:cNvPr>
          <p:cNvSpPr/>
          <p:nvPr/>
        </p:nvSpPr>
        <p:spPr>
          <a:xfrm>
            <a:off x="814728" y="4255016"/>
            <a:ext cx="6096000" cy="523220"/>
          </a:xfrm>
          <a:prstGeom prst="rect">
            <a:avLst/>
          </a:prstGeom>
        </p:spPr>
        <p:txBody>
          <a:bodyPr>
            <a:spAutoFit/>
          </a:bodyPr>
          <a:lstStyle/>
          <a:p>
            <a:r>
              <a:rPr lang="en-US" sz="1400" b="1" dirty="0">
                <a:latin typeface="+mj-lt"/>
                <a:ea typeface="Times New Roman" panose="02020603050405020304" pitchFamily="18" charset="0"/>
                <a:cs typeface="Times New Roman" panose="02020603050405020304" pitchFamily="18" charset="0"/>
              </a:rPr>
              <a:t>Author’s Website:</a:t>
            </a:r>
            <a:endParaRPr lang="en-US" sz="1400" dirty="0">
              <a:latin typeface="+mj-lt"/>
              <a:ea typeface="Times New Roman" panose="02020603050405020304" pitchFamily="18" charset="0"/>
              <a:cs typeface="Times New Roman" panose="02020603050405020304" pitchFamily="18" charset="0"/>
            </a:endParaRPr>
          </a:p>
          <a:p>
            <a:r>
              <a:rPr lang="en-US" sz="1400" u="sng" dirty="0">
                <a:latin typeface="+mj-l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www.lisajennbigelow.com</a:t>
            </a:r>
            <a:endParaRPr lang="en-US" sz="1400" dirty="0">
              <a:latin typeface="+mj-lt"/>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1E07B1C-A68B-4941-9B73-DA8FFAF00EC0}"/>
              </a:ext>
            </a:extLst>
          </p:cNvPr>
          <p:cNvPicPr>
            <a:picLocks noChangeAspect="1"/>
          </p:cNvPicPr>
          <p:nvPr/>
        </p:nvPicPr>
        <p:blipFill>
          <a:blip r:embed="rId4"/>
          <a:stretch>
            <a:fillRect/>
          </a:stretch>
        </p:blipFill>
        <p:spPr>
          <a:xfrm>
            <a:off x="3720123" y="4958703"/>
            <a:ext cx="2103334" cy="1402223"/>
          </a:xfrm>
          <a:prstGeom prst="rect">
            <a:avLst/>
          </a:prstGeom>
        </p:spPr>
      </p:pic>
    </p:spTree>
    <p:extLst>
      <p:ext uri="{BB962C8B-B14F-4D97-AF65-F5344CB8AC3E}">
        <p14:creationId xmlns:p14="http://schemas.microsoft.com/office/powerpoint/2010/main" val="2250358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456109"/>
            <a:ext cx="4852988" cy="977358"/>
          </a:xfrm>
        </p:spPr>
        <p:txBody>
          <a:bodyPr>
            <a:normAutofit fontScale="90000"/>
          </a:bodyPr>
          <a:lstStyle/>
          <a:p>
            <a:r>
              <a:rPr lang="en-US" sz="3600" b="1" i="1" dirty="0"/>
              <a:t>The Benefits of Being an Octopus</a:t>
            </a:r>
          </a:p>
        </p:txBody>
      </p:sp>
      <p:pic>
        <p:nvPicPr>
          <p:cNvPr id="6" name="Picture Placeholder 5"/>
          <p:cNvPicPr>
            <a:picLocks noGrp="1" noChangeAspect="1"/>
          </p:cNvPicPr>
          <p:nvPr>
            <p:ph type="pic" sz="quarter" idx="13"/>
          </p:nvPr>
        </p:nvPicPr>
        <p:blipFill>
          <a:blip r:embed="rId2"/>
          <a:stretch>
            <a:fillRect/>
          </a:stretch>
        </p:blipFill>
        <p:spPr>
          <a:xfrm>
            <a:off x="7462961" y="456109"/>
            <a:ext cx="2510623" cy="3769704"/>
          </a:xfrm>
        </p:spPr>
      </p:pic>
      <p:sp>
        <p:nvSpPr>
          <p:cNvPr id="4" name="Text Placeholder 3"/>
          <p:cNvSpPr>
            <a:spLocks noGrp="1"/>
          </p:cNvSpPr>
          <p:nvPr>
            <p:ph type="body" sz="half" idx="2"/>
          </p:nvPr>
        </p:nvSpPr>
        <p:spPr>
          <a:xfrm>
            <a:off x="814728" y="1408182"/>
            <a:ext cx="4852988" cy="2712151"/>
          </a:xfrm>
        </p:spPr>
        <p:txBody>
          <a:bodyPr>
            <a:normAutofit/>
          </a:bodyPr>
          <a:lstStyle/>
          <a:p>
            <a:r>
              <a:rPr lang="en-US" sz="1600" dirty="0"/>
              <a:t>By Ann Braden</a:t>
            </a:r>
          </a:p>
          <a:p>
            <a:endParaRPr lang="en-US" dirty="0"/>
          </a:p>
          <a:p>
            <a:r>
              <a:rPr lang="en-US" dirty="0"/>
              <a:t>Seventh grader Zoey has a lot on her plate. She is constantly taking care of her younger siblings, being bullied or ignored at school, and worrying about things like the power being turned off or not having enough food to eat. This novel, set in Vermont, exposes the reality of living in poverty, being both child </a:t>
            </a:r>
            <a:r>
              <a:rPr lang="en-US" i="1" dirty="0"/>
              <a:t>and</a:t>
            </a:r>
            <a:r>
              <a:rPr lang="en-US" dirty="0"/>
              <a:t> care-giver, and simply the ups and downs of being a middle school girl. A timely tale, </a:t>
            </a:r>
            <a:r>
              <a:rPr lang="en-US" i="1" dirty="0"/>
              <a:t>The Benefits of Being an Octopus</a:t>
            </a:r>
            <a:r>
              <a:rPr lang="en-US" dirty="0"/>
              <a:t> blends both politics and economics in a heartwarming tale about finding one’s own voice. </a:t>
            </a:r>
          </a:p>
        </p:txBody>
      </p:sp>
      <p:sp>
        <p:nvSpPr>
          <p:cNvPr id="3" name="Rectangle 2"/>
          <p:cNvSpPr/>
          <p:nvPr/>
        </p:nvSpPr>
        <p:spPr>
          <a:xfrm>
            <a:off x="136733" y="5160296"/>
            <a:ext cx="3572142" cy="1169551"/>
          </a:xfrm>
          <a:prstGeom prst="rect">
            <a:avLst/>
          </a:prstGeom>
        </p:spPr>
        <p:txBody>
          <a:bodyPr wrap="square">
            <a:spAutoFit/>
          </a:bodyPr>
          <a:lstStyle/>
          <a:p>
            <a:pPr algn="ctr"/>
            <a:r>
              <a:rPr lang="en-US" sz="1400" b="1" i="1" dirty="0" err="1"/>
              <a:t>Psst</a:t>
            </a:r>
            <a:r>
              <a:rPr lang="en-US" sz="1400" b="1" i="1" dirty="0"/>
              <a:t>: If you loved these,</a:t>
            </a:r>
          </a:p>
          <a:p>
            <a:pPr algn="ctr"/>
            <a:endParaRPr lang="en-US" sz="1400" b="1" i="1" dirty="0"/>
          </a:p>
          <a:p>
            <a:pPr algn="ctr"/>
            <a:endParaRPr lang="en-US" sz="1400" b="1" i="1" dirty="0"/>
          </a:p>
          <a:p>
            <a:pPr algn="ctr"/>
            <a:r>
              <a:rPr lang="en-US" sz="1400" b="1" i="1" dirty="0"/>
              <a:t> you might like </a:t>
            </a:r>
          </a:p>
          <a:p>
            <a:pPr algn="ctr"/>
            <a:r>
              <a:rPr lang="en-US" sz="1400" b="1" i="1" u="sng" dirty="0"/>
              <a:t>The Benefits of Being an Octopus</a:t>
            </a:r>
            <a:r>
              <a:rPr lang="en-US" sz="1400" b="1" i="1" dirty="0"/>
              <a:t>!</a:t>
            </a:r>
          </a:p>
        </p:txBody>
      </p:sp>
      <p:sp>
        <p:nvSpPr>
          <p:cNvPr id="7" name="Arrow: Right 6"/>
          <p:cNvSpPr/>
          <p:nvPr/>
        </p:nvSpPr>
        <p:spPr>
          <a:xfrm>
            <a:off x="1591439" y="5482152"/>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4728" y="4148780"/>
            <a:ext cx="2637260" cy="523220"/>
          </a:xfrm>
          <a:prstGeom prst="rect">
            <a:avLst/>
          </a:prstGeom>
        </p:spPr>
        <p:txBody>
          <a:bodyPr wrap="none">
            <a:spAutoFit/>
          </a:bodyPr>
          <a:lstStyle/>
          <a:p>
            <a:r>
              <a:rPr lang="en-US" sz="1400" b="1" dirty="0"/>
              <a:t>Author’s Website:</a:t>
            </a:r>
            <a:endParaRPr lang="en-US" sz="1400" dirty="0"/>
          </a:p>
          <a:p>
            <a:r>
              <a:rPr lang="en-US" sz="1400" u="sng" dirty="0">
                <a:hlinkClick r:id="rId3">
                  <a:extLst>
                    <a:ext uri="{A12FA001-AC4F-418D-AE19-62706E023703}">
                      <ahyp:hlinkClr xmlns:ahyp="http://schemas.microsoft.com/office/drawing/2018/hyperlinkcolor" val="tx"/>
                    </a:ext>
                  </a:extLst>
                </a:hlinkClick>
              </a:rPr>
              <a:t>www.annbradenbooks.com</a:t>
            </a:r>
            <a:endParaRPr lang="en-US" sz="1400" dirty="0"/>
          </a:p>
        </p:txBody>
      </p:sp>
      <p:pic>
        <p:nvPicPr>
          <p:cNvPr id="13" name="Picture 12">
            <a:extLst>
              <a:ext uri="{FF2B5EF4-FFF2-40B4-BE49-F238E27FC236}">
                <a16:creationId xmlns:a16="http://schemas.microsoft.com/office/drawing/2014/main" id="{44AE980E-20A7-4D92-A03B-B8DBA635270E}"/>
              </a:ext>
            </a:extLst>
          </p:cNvPr>
          <p:cNvPicPr>
            <a:picLocks noChangeAspect="1"/>
          </p:cNvPicPr>
          <p:nvPr/>
        </p:nvPicPr>
        <p:blipFill>
          <a:blip r:embed="rId4"/>
          <a:stretch>
            <a:fillRect/>
          </a:stretch>
        </p:blipFill>
        <p:spPr>
          <a:xfrm>
            <a:off x="4264543" y="5088766"/>
            <a:ext cx="1969688" cy="1313125"/>
          </a:xfrm>
          <a:prstGeom prst="rect">
            <a:avLst/>
          </a:prstGeom>
        </p:spPr>
      </p:pic>
    </p:spTree>
    <p:extLst>
      <p:ext uri="{BB962C8B-B14F-4D97-AF65-F5344CB8AC3E}">
        <p14:creationId xmlns:p14="http://schemas.microsoft.com/office/powerpoint/2010/main" val="1173465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614803"/>
            <a:ext cx="4852988" cy="1377429"/>
          </a:xfrm>
        </p:spPr>
        <p:txBody>
          <a:bodyPr>
            <a:normAutofit fontScale="90000"/>
          </a:bodyPr>
          <a:lstStyle/>
          <a:p>
            <a:r>
              <a:rPr lang="en-US" sz="3600" b="1" i="1" dirty="0"/>
              <a:t>Back from the Brink: Saving Animals from Extinction</a:t>
            </a:r>
          </a:p>
        </p:txBody>
      </p:sp>
      <p:sp>
        <p:nvSpPr>
          <p:cNvPr id="4" name="Text Placeholder 3"/>
          <p:cNvSpPr>
            <a:spLocks noGrp="1"/>
          </p:cNvSpPr>
          <p:nvPr>
            <p:ph type="body" sz="half" idx="2"/>
          </p:nvPr>
        </p:nvSpPr>
        <p:spPr>
          <a:xfrm>
            <a:off x="814728" y="1881527"/>
            <a:ext cx="4852988" cy="3494839"/>
          </a:xfrm>
        </p:spPr>
        <p:txBody>
          <a:bodyPr/>
          <a:lstStyle/>
          <a:p>
            <a:r>
              <a:rPr lang="en-US" sz="1600" dirty="0"/>
              <a:t>By Nancy Castaldo</a:t>
            </a:r>
          </a:p>
          <a:p>
            <a:endParaRPr lang="en-US" sz="200" dirty="0"/>
          </a:p>
          <a:p>
            <a:r>
              <a:rPr lang="en-US" sz="1400" dirty="0"/>
              <a:t>Activists and animal-lovers alike will be inspired by this non-fiction resource about saving endangered species, complete with full color photography. This book discusses seven threatened species, the threats to their survival, and the ways scientists and other concerned people have worked to pull them away from extinction. </a:t>
            </a:r>
          </a:p>
        </p:txBody>
      </p:sp>
      <p:sp>
        <p:nvSpPr>
          <p:cNvPr id="3" name="Rectangle 2"/>
          <p:cNvSpPr/>
          <p:nvPr/>
        </p:nvSpPr>
        <p:spPr>
          <a:xfrm>
            <a:off x="343946" y="5100391"/>
            <a:ext cx="3053593" cy="1384995"/>
          </a:xfrm>
          <a:prstGeom prst="rect">
            <a:avLst/>
          </a:prstGeom>
        </p:spPr>
        <p:txBody>
          <a:bodyPr wrap="square">
            <a:spAutoFit/>
          </a:bodyPr>
          <a:lstStyle/>
          <a:p>
            <a:pPr algn="ctr"/>
            <a:r>
              <a:rPr lang="en-US" sz="1400" b="1" i="1" dirty="0" err="1"/>
              <a:t>Psst</a:t>
            </a:r>
            <a:r>
              <a:rPr lang="en-US" sz="1400" b="1" i="1" dirty="0"/>
              <a:t>: If you loved these,</a:t>
            </a:r>
          </a:p>
          <a:p>
            <a:pPr algn="ctr"/>
            <a:endParaRPr lang="en-US" sz="1400" b="1" i="1" dirty="0"/>
          </a:p>
          <a:p>
            <a:pPr algn="ctr"/>
            <a:endParaRPr lang="en-US" sz="1400" b="1" i="1" dirty="0"/>
          </a:p>
          <a:p>
            <a:pPr algn="ctr"/>
            <a:r>
              <a:rPr lang="en-US" sz="1400" b="1" i="1" dirty="0"/>
              <a:t> you might like </a:t>
            </a:r>
            <a:r>
              <a:rPr lang="en-US" sz="1400" b="1" i="1" u="sng" dirty="0"/>
              <a:t>Back from the Brink: Saving Animals from Extinction</a:t>
            </a:r>
            <a:r>
              <a:rPr lang="en-US" sz="1400" b="1" i="1" dirty="0"/>
              <a:t>!</a:t>
            </a:r>
          </a:p>
        </p:txBody>
      </p:sp>
      <p:sp>
        <p:nvSpPr>
          <p:cNvPr id="7" name="Arrow: Right 6"/>
          <p:cNvSpPr/>
          <p:nvPr/>
        </p:nvSpPr>
        <p:spPr>
          <a:xfrm>
            <a:off x="1539377" y="5423026"/>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p:cNvPicPr>
            <a:picLocks noGrp="1" noChangeAspect="1"/>
          </p:cNvPicPr>
          <p:nvPr>
            <p:ph type="pic" sz="quarter" idx="13"/>
          </p:nvPr>
        </p:nvPicPr>
        <p:blipFill>
          <a:blip r:embed="rId2"/>
          <a:stretch>
            <a:fillRect/>
          </a:stretch>
        </p:blipFill>
        <p:spPr>
          <a:xfrm>
            <a:off x="7310255" y="456337"/>
            <a:ext cx="2992582" cy="3420093"/>
          </a:xfrm>
        </p:spPr>
      </p:pic>
      <p:sp>
        <p:nvSpPr>
          <p:cNvPr id="5" name="Rectangle 4">
            <a:extLst>
              <a:ext uri="{FF2B5EF4-FFF2-40B4-BE49-F238E27FC236}">
                <a16:creationId xmlns:a16="http://schemas.microsoft.com/office/drawing/2014/main" id="{3708AA1B-FECF-4EA6-9C58-6287F6011F98}"/>
              </a:ext>
            </a:extLst>
          </p:cNvPr>
          <p:cNvSpPr/>
          <p:nvPr/>
        </p:nvSpPr>
        <p:spPr>
          <a:xfrm>
            <a:off x="814728" y="4290378"/>
            <a:ext cx="6096000" cy="523220"/>
          </a:xfrm>
          <a:prstGeom prst="rect">
            <a:avLst/>
          </a:prstGeom>
        </p:spPr>
        <p:txBody>
          <a:bodyPr>
            <a:spAutoFit/>
          </a:bodyPr>
          <a:lstStyle/>
          <a:p>
            <a:r>
              <a:rPr lang="en-US" sz="1400" b="1" dirty="0">
                <a:latin typeface="+mj-lt"/>
                <a:ea typeface="Times New Roman" panose="02020603050405020304" pitchFamily="18" charset="0"/>
                <a:cs typeface="Times New Roman" panose="02020603050405020304" pitchFamily="18" charset="0"/>
              </a:rPr>
              <a:t>Author’s Website:</a:t>
            </a:r>
            <a:endParaRPr lang="en-US" sz="1400" dirty="0">
              <a:latin typeface="+mj-lt"/>
              <a:ea typeface="Times New Roman" panose="02020603050405020304" pitchFamily="18" charset="0"/>
              <a:cs typeface="Times New Roman" panose="02020603050405020304" pitchFamily="18" charset="0"/>
            </a:endParaRPr>
          </a:p>
          <a:p>
            <a:r>
              <a:rPr lang="en-US" sz="1400" u="sng" dirty="0">
                <a:latin typeface="+mj-lt"/>
                <a:ea typeface="Times New Roman" panose="02020603050405020304" pitchFamily="18" charset="0"/>
                <a:cs typeface="Times New Roman" panose="02020603050405020304" pitchFamily="18" charset="0"/>
                <a:hlinkClick r:id="rId3"/>
              </a:rPr>
              <a:t>www.nancycastaldo.com</a:t>
            </a:r>
            <a:endParaRPr lang="en-US" sz="1400" dirty="0">
              <a:latin typeface="+mj-lt"/>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ECDA1E2-1213-4042-9DE4-15258D3843BB}"/>
              </a:ext>
            </a:extLst>
          </p:cNvPr>
          <p:cNvPicPr>
            <a:picLocks noChangeAspect="1"/>
          </p:cNvPicPr>
          <p:nvPr/>
        </p:nvPicPr>
        <p:blipFill>
          <a:blip r:embed="rId4"/>
          <a:stretch>
            <a:fillRect/>
          </a:stretch>
        </p:blipFill>
        <p:spPr>
          <a:xfrm>
            <a:off x="3778894" y="5100391"/>
            <a:ext cx="1865376" cy="1243584"/>
          </a:xfrm>
          <a:prstGeom prst="rect">
            <a:avLst/>
          </a:prstGeom>
        </p:spPr>
      </p:pic>
    </p:spTree>
    <p:extLst>
      <p:ext uri="{BB962C8B-B14F-4D97-AF65-F5344CB8AC3E}">
        <p14:creationId xmlns:p14="http://schemas.microsoft.com/office/powerpoint/2010/main" val="3309760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22" y="946698"/>
            <a:ext cx="4852988" cy="694257"/>
          </a:xfrm>
        </p:spPr>
        <p:txBody>
          <a:bodyPr>
            <a:normAutofit fontScale="90000"/>
          </a:bodyPr>
          <a:lstStyle/>
          <a:p>
            <a:r>
              <a:rPr lang="en-US" sz="3600" b="1" i="1" dirty="0"/>
              <a:t>The Truth as Told by Mason </a:t>
            </a:r>
            <a:r>
              <a:rPr lang="en-US" sz="3600" b="1" i="1" dirty="0" err="1"/>
              <a:t>Buttle</a:t>
            </a:r>
            <a:endParaRPr lang="en-US" sz="3600" b="1" i="1" dirty="0"/>
          </a:p>
        </p:txBody>
      </p:sp>
      <p:pic>
        <p:nvPicPr>
          <p:cNvPr id="6" name="Picture Placeholder 5"/>
          <p:cNvPicPr>
            <a:picLocks noGrp="1" noChangeAspect="1"/>
          </p:cNvPicPr>
          <p:nvPr>
            <p:ph type="pic" sz="quarter" idx="13"/>
          </p:nvPr>
        </p:nvPicPr>
        <p:blipFill>
          <a:blip r:embed="rId2"/>
          <a:stretch>
            <a:fillRect/>
          </a:stretch>
        </p:blipFill>
        <p:spPr>
          <a:xfrm>
            <a:off x="7422712" y="540084"/>
            <a:ext cx="2479379" cy="3756635"/>
          </a:xfrm>
        </p:spPr>
      </p:pic>
      <p:sp>
        <p:nvSpPr>
          <p:cNvPr id="4" name="Text Placeholder 3"/>
          <p:cNvSpPr>
            <a:spLocks noGrp="1"/>
          </p:cNvSpPr>
          <p:nvPr>
            <p:ph type="body" sz="half" idx="2"/>
          </p:nvPr>
        </p:nvSpPr>
        <p:spPr>
          <a:xfrm>
            <a:off x="666422" y="1594105"/>
            <a:ext cx="4852988" cy="2555174"/>
          </a:xfrm>
        </p:spPr>
        <p:txBody>
          <a:bodyPr>
            <a:normAutofit/>
          </a:bodyPr>
          <a:lstStyle/>
          <a:p>
            <a:r>
              <a:rPr lang="en-US" sz="1600" dirty="0"/>
              <a:t>By Leslie Connor</a:t>
            </a:r>
          </a:p>
          <a:p>
            <a:endParaRPr lang="en-US" dirty="0"/>
          </a:p>
          <a:p>
            <a:r>
              <a:rPr lang="en-US" sz="1400" dirty="0"/>
              <a:t>Mason </a:t>
            </a:r>
            <a:r>
              <a:rPr lang="en-US" sz="1400" dirty="0" err="1"/>
              <a:t>Buttle</a:t>
            </a:r>
            <a:r>
              <a:rPr lang="en-US" sz="1400" dirty="0"/>
              <a:t> is a large, sweaty kid with learning disabilities. Mason also has a big heart. When his best friend dies under suspicious circumstances, Mason becomes the focus of Lieutenant Baird’s investigation. </a:t>
            </a:r>
          </a:p>
        </p:txBody>
      </p:sp>
      <p:sp>
        <p:nvSpPr>
          <p:cNvPr id="3" name="Rectangle 2"/>
          <p:cNvSpPr/>
          <p:nvPr/>
        </p:nvSpPr>
        <p:spPr>
          <a:xfrm>
            <a:off x="177838" y="5244590"/>
            <a:ext cx="3086623"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The Truth as Told by Mason </a:t>
            </a:r>
            <a:r>
              <a:rPr lang="en-US" sz="1400" b="1" i="1" u="sng" dirty="0" err="1">
                <a:solidFill>
                  <a:prstClr val="white"/>
                </a:solidFill>
              </a:rPr>
              <a:t>Buttle</a:t>
            </a:r>
            <a:r>
              <a:rPr lang="en-US" sz="1400" b="1" i="1" dirty="0">
                <a:solidFill>
                  <a:prstClr val="white"/>
                </a:solidFill>
              </a:rPr>
              <a:t>!</a:t>
            </a:r>
          </a:p>
        </p:txBody>
      </p:sp>
      <p:sp>
        <p:nvSpPr>
          <p:cNvPr id="7" name="Arrow: Right 6"/>
          <p:cNvSpPr/>
          <p:nvPr/>
        </p:nvSpPr>
        <p:spPr>
          <a:xfrm>
            <a:off x="1389784" y="5518972"/>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66422" y="4156320"/>
            <a:ext cx="2162772" cy="523220"/>
          </a:xfrm>
          <a:prstGeom prst="rect">
            <a:avLst/>
          </a:prstGeom>
        </p:spPr>
        <p:txBody>
          <a:bodyPr wrap="none">
            <a:spAutoFit/>
          </a:bodyPr>
          <a:lstStyle/>
          <a:p>
            <a:r>
              <a:rPr lang="en-US" sz="1400" b="1" dirty="0"/>
              <a:t>Author’s website:</a:t>
            </a:r>
            <a:endParaRPr lang="en-US" sz="1400" dirty="0"/>
          </a:p>
          <a:p>
            <a:r>
              <a:rPr lang="en-US" sz="1400" u="sng" dirty="0">
                <a:hlinkClick r:id="rId3">
                  <a:extLst>
                    <a:ext uri="{A12FA001-AC4F-418D-AE19-62706E023703}">
                      <ahyp:hlinkClr xmlns:ahyp="http://schemas.microsoft.com/office/drawing/2018/hyperlinkcolor" val="tx"/>
                    </a:ext>
                  </a:extLst>
                </a:hlinkClick>
              </a:rPr>
              <a:t>www.leslieconnor.com</a:t>
            </a:r>
            <a:endParaRPr lang="en-US" sz="1400" dirty="0"/>
          </a:p>
        </p:txBody>
      </p:sp>
      <p:pic>
        <p:nvPicPr>
          <p:cNvPr id="12" name="Picture 11">
            <a:extLst>
              <a:ext uri="{FF2B5EF4-FFF2-40B4-BE49-F238E27FC236}">
                <a16:creationId xmlns:a16="http://schemas.microsoft.com/office/drawing/2014/main" id="{15E6A08B-719C-4E3F-8FBA-CAB7E551718E}"/>
              </a:ext>
            </a:extLst>
          </p:cNvPr>
          <p:cNvPicPr>
            <a:picLocks noChangeAspect="1"/>
          </p:cNvPicPr>
          <p:nvPr/>
        </p:nvPicPr>
        <p:blipFill>
          <a:blip r:embed="rId4"/>
          <a:stretch>
            <a:fillRect/>
          </a:stretch>
        </p:blipFill>
        <p:spPr>
          <a:xfrm>
            <a:off x="3654034" y="5170557"/>
            <a:ext cx="1865376" cy="1243584"/>
          </a:xfrm>
          <a:prstGeom prst="rect">
            <a:avLst/>
          </a:prstGeom>
        </p:spPr>
      </p:pic>
    </p:spTree>
    <p:extLst>
      <p:ext uri="{BB962C8B-B14F-4D97-AF65-F5344CB8AC3E}">
        <p14:creationId xmlns:p14="http://schemas.microsoft.com/office/powerpoint/2010/main" val="2837852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728" y="683568"/>
            <a:ext cx="4852988" cy="552490"/>
          </a:xfrm>
        </p:spPr>
        <p:txBody>
          <a:bodyPr>
            <a:normAutofit/>
          </a:bodyPr>
          <a:lstStyle/>
          <a:p>
            <a:r>
              <a:rPr lang="en-US" sz="2800" b="1" i="1" dirty="0"/>
              <a:t>Louisiana’s Way Home</a:t>
            </a:r>
          </a:p>
        </p:txBody>
      </p:sp>
      <p:pic>
        <p:nvPicPr>
          <p:cNvPr id="6" name="Picture Placeholder 5"/>
          <p:cNvPicPr>
            <a:picLocks noGrp="1" noChangeAspect="1"/>
          </p:cNvPicPr>
          <p:nvPr>
            <p:ph type="pic" sz="quarter" idx="13"/>
          </p:nvPr>
        </p:nvPicPr>
        <p:blipFill>
          <a:blip r:embed="rId2"/>
          <a:stretch>
            <a:fillRect/>
          </a:stretch>
        </p:blipFill>
        <p:spPr>
          <a:xfrm>
            <a:off x="7432517" y="563265"/>
            <a:ext cx="2387452" cy="3416747"/>
          </a:xfrm>
        </p:spPr>
      </p:pic>
      <p:sp>
        <p:nvSpPr>
          <p:cNvPr id="4" name="Text Placeholder 3"/>
          <p:cNvSpPr>
            <a:spLocks noGrp="1"/>
          </p:cNvSpPr>
          <p:nvPr>
            <p:ph type="body" sz="half" idx="2"/>
          </p:nvPr>
        </p:nvSpPr>
        <p:spPr>
          <a:xfrm>
            <a:off x="814728" y="1108249"/>
            <a:ext cx="4852988" cy="3516365"/>
          </a:xfrm>
        </p:spPr>
        <p:txBody>
          <a:bodyPr>
            <a:normAutofit/>
          </a:bodyPr>
          <a:lstStyle/>
          <a:p>
            <a:r>
              <a:rPr lang="en-US" sz="1600" dirty="0"/>
              <a:t>By Kate DiCamillo</a:t>
            </a:r>
          </a:p>
          <a:p>
            <a:endParaRPr lang="en-US" sz="400" dirty="0"/>
          </a:p>
          <a:p>
            <a:r>
              <a:rPr lang="en-US" dirty="0"/>
              <a:t>Louisiana </a:t>
            </a:r>
            <a:r>
              <a:rPr lang="en-US" dirty="0" err="1"/>
              <a:t>Elephante’s</a:t>
            </a:r>
            <a:r>
              <a:rPr lang="en-US" dirty="0"/>
              <a:t> world gets turned upside down the night her Granny announces that the day of reckoning has arrived and they must leave their home immediately. For Louisiana that means leaving behind her best friends Raymie and Beverly as well as her beloved cat, Archie. As fate would have it, Granny’s mouth full of bad teeth land them in Richford, Georgia, a place that Louisiana at first desperately wants to leave. As Louisiana begins to settle into the rhythm of the town and learns more about her past, she begins asking herself: what is the true meaning of home?</a:t>
            </a:r>
          </a:p>
        </p:txBody>
      </p:sp>
      <p:sp>
        <p:nvSpPr>
          <p:cNvPr id="9" name="Arrow: Right 8"/>
          <p:cNvSpPr/>
          <p:nvPr/>
        </p:nvSpPr>
        <p:spPr>
          <a:xfrm>
            <a:off x="1585168" y="5587794"/>
            <a:ext cx="662730" cy="3103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90824" y="5231753"/>
            <a:ext cx="2851418" cy="1169551"/>
          </a:xfrm>
          <a:prstGeom prst="rect">
            <a:avLst/>
          </a:prstGeom>
        </p:spPr>
        <p:txBody>
          <a:bodyPr wrap="square">
            <a:spAutoFit/>
          </a:bodyPr>
          <a:lstStyle/>
          <a:p>
            <a:pPr lvl="0" algn="ctr"/>
            <a:r>
              <a:rPr lang="en-US" sz="1400" b="1" i="1" dirty="0" err="1">
                <a:solidFill>
                  <a:prstClr val="white"/>
                </a:solidFill>
              </a:rPr>
              <a:t>Psst</a:t>
            </a:r>
            <a:r>
              <a:rPr lang="en-US" sz="1400" b="1" i="1" dirty="0">
                <a:solidFill>
                  <a:prstClr val="white"/>
                </a:solidFill>
              </a:rPr>
              <a:t>: If you loved these,</a:t>
            </a:r>
          </a:p>
          <a:p>
            <a:pPr lvl="0" algn="ctr"/>
            <a:endParaRPr lang="en-US" sz="1400" b="1" i="1" dirty="0">
              <a:solidFill>
                <a:prstClr val="white"/>
              </a:solidFill>
            </a:endParaRPr>
          </a:p>
          <a:p>
            <a:pPr lvl="0" algn="ctr"/>
            <a:endParaRPr lang="en-US" sz="1400" b="1" i="1" dirty="0">
              <a:solidFill>
                <a:prstClr val="white"/>
              </a:solidFill>
            </a:endParaRPr>
          </a:p>
          <a:p>
            <a:pPr lvl="0" algn="ctr"/>
            <a:r>
              <a:rPr lang="en-US" sz="1400" b="1" i="1" dirty="0">
                <a:solidFill>
                  <a:prstClr val="white"/>
                </a:solidFill>
              </a:rPr>
              <a:t> you might like </a:t>
            </a:r>
            <a:r>
              <a:rPr lang="en-US" sz="1400" b="1" i="1" u="sng" dirty="0">
                <a:solidFill>
                  <a:prstClr val="white"/>
                </a:solidFill>
              </a:rPr>
              <a:t>Louisiana’s Way Home</a:t>
            </a:r>
            <a:r>
              <a:rPr lang="en-US" sz="1400" b="1" i="1" dirty="0">
                <a:solidFill>
                  <a:prstClr val="white"/>
                </a:solidFill>
              </a:rPr>
              <a:t>!</a:t>
            </a:r>
          </a:p>
        </p:txBody>
      </p:sp>
      <p:sp>
        <p:nvSpPr>
          <p:cNvPr id="16" name="Rectangle 15"/>
          <p:cNvSpPr/>
          <p:nvPr/>
        </p:nvSpPr>
        <p:spPr>
          <a:xfrm>
            <a:off x="814728" y="4363004"/>
            <a:ext cx="6096000" cy="523220"/>
          </a:xfrm>
          <a:prstGeom prst="rect">
            <a:avLst/>
          </a:prstGeom>
        </p:spPr>
        <p:txBody>
          <a:bodyPr>
            <a:spAutoFit/>
          </a:bodyPr>
          <a:lstStyle/>
          <a:p>
            <a:r>
              <a:rPr lang="en-US" sz="1400" b="1" dirty="0"/>
              <a:t>Author’s Website:</a:t>
            </a:r>
            <a:endParaRPr lang="en-US" sz="1400" dirty="0"/>
          </a:p>
          <a:p>
            <a:r>
              <a:rPr lang="en-US" sz="1400" u="sng" dirty="0">
                <a:hlinkClick r:id="rId3">
                  <a:extLst>
                    <a:ext uri="{A12FA001-AC4F-418D-AE19-62706E023703}">
                      <ahyp:hlinkClr xmlns:ahyp="http://schemas.microsoft.com/office/drawing/2018/hyperlinkcolor" val="tx"/>
                    </a:ext>
                  </a:extLst>
                </a:hlinkClick>
              </a:rPr>
              <a:t>www.katedicamillo.com</a:t>
            </a:r>
            <a:endParaRPr lang="en-US" sz="1400" dirty="0"/>
          </a:p>
        </p:txBody>
      </p:sp>
      <p:pic>
        <p:nvPicPr>
          <p:cNvPr id="5" name="Picture 4">
            <a:extLst>
              <a:ext uri="{FF2B5EF4-FFF2-40B4-BE49-F238E27FC236}">
                <a16:creationId xmlns:a16="http://schemas.microsoft.com/office/drawing/2014/main" id="{E8D871AE-6976-40C2-A690-5EE94288B395}"/>
              </a:ext>
            </a:extLst>
          </p:cNvPr>
          <p:cNvPicPr>
            <a:picLocks noChangeAspect="1"/>
          </p:cNvPicPr>
          <p:nvPr/>
        </p:nvPicPr>
        <p:blipFill>
          <a:blip r:embed="rId4"/>
          <a:stretch>
            <a:fillRect/>
          </a:stretch>
        </p:blipFill>
        <p:spPr>
          <a:xfrm>
            <a:off x="3928482" y="5231753"/>
            <a:ext cx="1865376" cy="1243584"/>
          </a:xfrm>
          <a:prstGeom prst="rect">
            <a:avLst/>
          </a:prstGeom>
        </p:spPr>
      </p:pic>
    </p:spTree>
    <p:extLst>
      <p:ext uri="{BB962C8B-B14F-4D97-AF65-F5344CB8AC3E}">
        <p14:creationId xmlns:p14="http://schemas.microsoft.com/office/powerpoint/2010/main" val="6593201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TM03457503[[fn=Quotable]]</Template>
  <TotalTime>871</TotalTime>
  <Words>3268</Words>
  <Application>Microsoft Office PowerPoint</Application>
  <PresentationFormat>Widescreen</PresentationFormat>
  <Paragraphs>307</Paragraphs>
  <Slides>31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Century Gothic</vt:lpstr>
      <vt:lpstr>Wingdings 2</vt:lpstr>
      <vt:lpstr>Quotable</vt:lpstr>
      <vt:lpstr>Dorothy’s List</vt:lpstr>
      <vt:lpstr>Small Spaces</vt:lpstr>
      <vt:lpstr>Sweep: The Story of a Girl and Her Monster</vt:lpstr>
      <vt:lpstr>Willa of the Wood</vt:lpstr>
      <vt:lpstr>Drum Roll, Please</vt:lpstr>
      <vt:lpstr>The Benefits of Being an Octopus</vt:lpstr>
      <vt:lpstr>Back from the Brink: Saving Animals from Extinction</vt:lpstr>
      <vt:lpstr>The Truth as Told by Mason Buttle</vt:lpstr>
      <vt:lpstr>Louisiana’s Way Home</vt:lpstr>
      <vt:lpstr>Journey of the Pale Bear</vt:lpstr>
      <vt:lpstr>Fake Blood</vt:lpstr>
      <vt:lpstr>Missing Mike</vt:lpstr>
      <vt:lpstr>Game Changer</vt:lpstr>
      <vt:lpstr>Lifeboat 12</vt:lpstr>
      <vt:lpstr>Spooked! How a Radio Broadcast and The War of the Worlds Sparked the 1938 Invasion of America</vt:lpstr>
      <vt:lpstr>Deep Water</vt:lpstr>
      <vt:lpstr>Out of Left Field</vt:lpstr>
      <vt:lpstr>Nowhere Boy</vt:lpstr>
      <vt:lpstr>Bob</vt:lpstr>
      <vt:lpstr>The Miscalculations of Lightning Girl</vt:lpstr>
      <vt:lpstr>Merci Suárez Changes Gears</vt:lpstr>
      <vt:lpstr>No Fixed Address</vt:lpstr>
      <vt:lpstr>Inkling</vt:lpstr>
      <vt:lpstr>The House That Lou Built</vt:lpstr>
      <vt:lpstr>Ghost Boys</vt:lpstr>
      <vt:lpstr>Amal Unbound</vt:lpstr>
      <vt:lpstr>Just Like Jackie</vt:lpstr>
      <vt:lpstr>The Adventures of a Girl Called Bicycle</vt:lpstr>
      <vt:lpstr>The Prince and  the Dressmaker</vt:lpstr>
      <vt:lpstr>Harbor Me</vt:lpstr>
      <vt:lpstr>Front Desk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Dorothy’s List</dc:title>
  <dc:creator>Johnson, Jennifer</dc:creator>
  <cp:lastModifiedBy>Johnson, Jennifer</cp:lastModifiedBy>
  <cp:revision>107</cp:revision>
  <dcterms:created xsi:type="dcterms:W3CDTF">2017-06-02T17:09:30Z</dcterms:created>
  <dcterms:modified xsi:type="dcterms:W3CDTF">2019-03-19T16:52:12Z</dcterms:modified>
</cp:coreProperties>
</file>